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4" r:id="rId2"/>
    <p:sldId id="272" r:id="rId3"/>
    <p:sldId id="285" r:id="rId4"/>
    <p:sldId id="283" r:id="rId5"/>
    <p:sldId id="264" r:id="rId6"/>
    <p:sldId id="274" r:id="rId7"/>
    <p:sldId id="269" r:id="rId8"/>
    <p:sldId id="258" r:id="rId9"/>
    <p:sldId id="278" r:id="rId10"/>
    <p:sldId id="259" r:id="rId11"/>
    <p:sldId id="270" r:id="rId12"/>
    <p:sldId id="279" r:id="rId13"/>
    <p:sldId id="260" r:id="rId14"/>
    <p:sldId id="281" r:id="rId15"/>
    <p:sldId id="261" r:id="rId16"/>
    <p:sldId id="275" r:id="rId17"/>
    <p:sldId id="276" r:id="rId18"/>
    <p:sldId id="286" r:id="rId19"/>
    <p:sldId id="277" r:id="rId20"/>
    <p:sldId id="28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2430" autoAdjust="0"/>
  </p:normalViewPr>
  <p:slideViewPr>
    <p:cSldViewPr>
      <p:cViewPr varScale="1">
        <p:scale>
          <a:sx n="56" d="100"/>
          <a:sy n="56" d="100"/>
        </p:scale>
        <p:origin x="-169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9F765-10F9-4667-93E5-0A8D87D12272}" type="datetimeFigureOut">
              <a:rPr lang="en-US" smtClean="0"/>
              <a:pPr/>
              <a:t>8/9/2016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6136E-C24E-47CC-849D-D85B651A59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এ রকম কিছু</a:t>
            </a:r>
            <a:r>
              <a:rPr lang="bn-BD" baseline="0" dirty="0" smtClean="0"/>
              <a:t> যৌগিক অণুর উদাহরণ শিক্ষার্থীদের কাছ থেকে বের করে আনার চেষ্টা করতে পারেন।</a:t>
            </a:r>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a:t>
            </a:r>
            <a:r>
              <a:rPr lang="bn-BD" baseline="0" dirty="0" smtClean="0"/>
              <a:t> প্রেজেন্টেশনের পূর্বে মতবাদ গুলো শিক্ষার্থীদের কাছ থেকে বের করে আনার চেষ্টা করতে পারেন। শিক্ষার্থীরা নয়া পারলে স্লাইডটি দেখাতে পারেন।</a:t>
            </a:r>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smtClean="0">
                <a:latin typeface="NikoshBAN" pitchFamily="2" charset="0"/>
                <a:cs typeface="NikoshBAN" pitchFamily="2" charset="0"/>
              </a:rPr>
              <a:t> </a:t>
            </a:r>
            <a:r>
              <a:rPr lang="bn-BD" smtClean="0">
                <a:latin typeface="NikoshBAN" pitchFamily="2" charset="0"/>
                <a:cs typeface="NikoshBAN" pitchFamily="2" charset="0"/>
              </a:rPr>
              <a:t>শিক্ষক</a:t>
            </a:r>
            <a:r>
              <a:rPr lang="bn-BD" baseline="0" smtClean="0">
                <a:latin typeface="NikoshBAN" pitchFamily="2" charset="0"/>
                <a:cs typeface="NikoshBAN" pitchFamily="2" charset="0"/>
              </a:rPr>
              <a:t> মহোদয় শ্রেণিকক্ষে স্লাইডটি প্রদর্শনের পূর্বে বলে দিবেন পরমাণু এত ক্ষুদ্র যে উহাদেরকে খালি চোখে দেখা যায় না। ইলেকট্রন অণুবীক্ষন যন্ত্রের সাহায্যে কয়েক লক্ষ গুণ বড় করে দেখলে উহাদেরকে দেখা যায়।  বুঝার সুবিদার্থে বড় করে দেখানো হয়েছে।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2CB6136E-C24E-47CC-849D-D85B651A592F}"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কয়েকটি দলে ভাগ করে দিতে পারেন । দলীয় কাজে উল্লেখিত বিষয়গুলো বেরিয়ে না আসলে শিক্ষক শিক্ষার্থীদেরকে জানিয়ে দিতে পারেন।</a:t>
            </a:r>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ইচ্ছে করলে পাঠ সংশ্লিষ্ট অন্য কোন সৃজনশীল প্রশ্নও দিতে পারেন।</a:t>
            </a:r>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শিক্ষক</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পারেন</a:t>
            </a:r>
            <a:r>
              <a:rPr lang="en-US" baseline="0" dirty="0" smtClean="0"/>
              <a:t> </a:t>
            </a:r>
            <a:r>
              <a:rPr lang="en-US" baseline="0" dirty="0" err="1" smtClean="0"/>
              <a:t>এটি</a:t>
            </a:r>
            <a:r>
              <a:rPr lang="en-US" baseline="0" dirty="0" smtClean="0"/>
              <a:t> </a:t>
            </a:r>
            <a:r>
              <a:rPr lang="en-US" baseline="0" dirty="0" err="1" smtClean="0"/>
              <a:t>কিসের</a:t>
            </a:r>
            <a:r>
              <a:rPr lang="en-US" baseline="0" dirty="0" smtClean="0"/>
              <a:t> </a:t>
            </a:r>
            <a:r>
              <a:rPr lang="en-US" baseline="0" dirty="0" err="1" smtClean="0"/>
              <a:t>ছবি</a:t>
            </a:r>
            <a:r>
              <a:rPr lang="en-US" baseline="0" dirty="0" smtClean="0"/>
              <a:t>? </a:t>
            </a:r>
            <a:r>
              <a:rPr lang="en-US" baseline="0" dirty="0" err="1" smtClean="0"/>
              <a:t>এটি</a:t>
            </a:r>
            <a:r>
              <a:rPr lang="en-US" baseline="0" dirty="0" smtClean="0"/>
              <a:t> </a:t>
            </a:r>
            <a:r>
              <a:rPr lang="en-US" baseline="0" dirty="0" err="1" smtClean="0"/>
              <a:t>দিয়ে</a:t>
            </a:r>
            <a:r>
              <a:rPr lang="en-US" baseline="0" dirty="0" smtClean="0"/>
              <a:t> </a:t>
            </a:r>
            <a:r>
              <a:rPr lang="en-US" baseline="0" dirty="0" err="1" smtClean="0"/>
              <a:t>কি</a:t>
            </a:r>
            <a:r>
              <a:rPr lang="en-US" baseline="0" dirty="0" smtClean="0"/>
              <a:t> </a:t>
            </a:r>
            <a:r>
              <a:rPr lang="en-US" baseline="0" dirty="0" err="1" smtClean="0"/>
              <a:t>কাজ</a:t>
            </a:r>
            <a:r>
              <a:rPr lang="en-US" baseline="0" dirty="0" smtClean="0"/>
              <a:t> </a:t>
            </a:r>
            <a:r>
              <a:rPr lang="en-US" baseline="0" dirty="0" err="1" smtClean="0"/>
              <a:t>করা</a:t>
            </a:r>
            <a:r>
              <a:rPr lang="en-US" baseline="0" dirty="0" smtClean="0"/>
              <a:t> </a:t>
            </a:r>
            <a:r>
              <a:rPr lang="en-US" baseline="0" dirty="0" err="1" smtClean="0"/>
              <a:t>হয়</a:t>
            </a:r>
            <a:r>
              <a:rPr lang="en-US" baseline="0" dirty="0" smtClean="0"/>
              <a:t>? </a:t>
            </a:r>
            <a:r>
              <a:rPr lang="en-US" baseline="0" dirty="0" err="1" smtClean="0"/>
              <a:t>শিক্ষার্থীর</a:t>
            </a:r>
            <a:r>
              <a:rPr lang="en-US" baseline="0" dirty="0" smtClean="0"/>
              <a:t> </a:t>
            </a:r>
            <a:r>
              <a:rPr lang="en-US" baseline="0" dirty="0" err="1" smtClean="0"/>
              <a:t>উত্তর</a:t>
            </a:r>
            <a:r>
              <a:rPr lang="en-US" baseline="0" dirty="0" smtClean="0"/>
              <a:t> </a:t>
            </a:r>
            <a:r>
              <a:rPr lang="en-US" baseline="0" dirty="0" err="1" smtClean="0"/>
              <a:t>দেয়ার</a:t>
            </a:r>
            <a:r>
              <a:rPr lang="en-US" baseline="0" dirty="0" smtClean="0"/>
              <a:t> </a:t>
            </a:r>
            <a:r>
              <a:rPr lang="en-US" baseline="0" dirty="0" err="1" smtClean="0"/>
              <a:t>চেষ্টা</a:t>
            </a:r>
            <a:r>
              <a:rPr lang="en-US" baseline="0" dirty="0" smtClean="0"/>
              <a:t> </a:t>
            </a:r>
            <a:r>
              <a:rPr lang="en-US" baseline="0" dirty="0" err="1" smtClean="0"/>
              <a:t>করবে</a:t>
            </a:r>
            <a:r>
              <a:rPr lang="en-US" baseline="0" dirty="0" smtClean="0"/>
              <a:t> । </a:t>
            </a:r>
            <a:r>
              <a:rPr lang="en-US" baseline="0" dirty="0" err="1" smtClean="0"/>
              <a:t>না</a:t>
            </a:r>
            <a:r>
              <a:rPr lang="en-US" baseline="0" dirty="0" smtClean="0"/>
              <a:t> </a:t>
            </a:r>
            <a:r>
              <a:rPr lang="en-US" baseline="0" dirty="0" err="1" smtClean="0"/>
              <a:t>পারলে</a:t>
            </a:r>
            <a:r>
              <a:rPr lang="en-US" baseline="0" dirty="0" smtClean="0"/>
              <a:t> </a:t>
            </a:r>
            <a:r>
              <a:rPr lang="en-US" baseline="0" dirty="0" err="1" smtClean="0"/>
              <a:t>শিক্ষক</a:t>
            </a:r>
            <a:r>
              <a:rPr lang="en-US" baseline="0" dirty="0" smtClean="0"/>
              <a:t> </a:t>
            </a:r>
            <a:r>
              <a:rPr lang="en-US" baseline="0" dirty="0" err="1" smtClean="0"/>
              <a:t>বলে</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 </a:t>
            </a:r>
            <a:r>
              <a:rPr lang="en-US" baseline="0" dirty="0" err="1" smtClean="0"/>
              <a:t>ছোট</a:t>
            </a:r>
            <a:r>
              <a:rPr lang="en-US" baseline="0" dirty="0" smtClean="0"/>
              <a:t> </a:t>
            </a:r>
            <a:r>
              <a:rPr lang="en-US" baseline="0" dirty="0" err="1" smtClean="0"/>
              <a:t>বস্তুকে</a:t>
            </a:r>
            <a:r>
              <a:rPr lang="en-US" baseline="0" dirty="0" smtClean="0"/>
              <a:t> </a:t>
            </a:r>
            <a:r>
              <a:rPr lang="en-US" baseline="0" dirty="0" err="1" smtClean="0"/>
              <a:t>কয়েক</a:t>
            </a:r>
            <a:r>
              <a:rPr lang="en-US" baseline="0" dirty="0" smtClean="0"/>
              <a:t> </a:t>
            </a:r>
            <a:r>
              <a:rPr lang="en-US" baseline="0" dirty="0" err="1" smtClean="0"/>
              <a:t>গুণ</a:t>
            </a:r>
            <a:r>
              <a:rPr lang="en-US" baseline="0" dirty="0" smtClean="0"/>
              <a:t> </a:t>
            </a:r>
            <a:r>
              <a:rPr lang="en-US" baseline="0" dirty="0" err="1" smtClean="0"/>
              <a:t>বড়</a:t>
            </a:r>
            <a:r>
              <a:rPr lang="en-US" baseline="0" dirty="0" smtClean="0"/>
              <a:t> </a:t>
            </a:r>
            <a:r>
              <a:rPr lang="en-US" baseline="0" dirty="0" err="1" smtClean="0"/>
              <a:t>করে</a:t>
            </a:r>
            <a:r>
              <a:rPr lang="en-US" baseline="0" dirty="0" smtClean="0"/>
              <a:t> </a:t>
            </a:r>
            <a:r>
              <a:rPr lang="en-US" baseline="0" dirty="0" err="1" smtClean="0"/>
              <a:t>দেখানো</a:t>
            </a:r>
            <a:r>
              <a:rPr lang="en-US" baseline="0" dirty="0" smtClean="0"/>
              <a:t> </a:t>
            </a:r>
            <a:r>
              <a:rPr lang="en-US" baseline="0" dirty="0" err="1" smtClean="0"/>
              <a:t>হয়</a:t>
            </a:r>
            <a:r>
              <a:rPr lang="en-US" baseline="0" dirty="0" smtClean="0"/>
              <a:t>। </a:t>
            </a:r>
            <a:r>
              <a:rPr lang="en-US" baseline="0" dirty="0" err="1" smtClean="0"/>
              <a:t>ক্ষুদ্র</a:t>
            </a:r>
            <a:r>
              <a:rPr lang="en-US" baseline="0" dirty="0" smtClean="0"/>
              <a:t> </a:t>
            </a:r>
            <a:r>
              <a:rPr lang="en-US" baseline="0" dirty="0" err="1" smtClean="0"/>
              <a:t>বস্তু</a:t>
            </a:r>
            <a:r>
              <a:rPr lang="en-US" baseline="0" dirty="0" smtClean="0"/>
              <a:t> </a:t>
            </a:r>
            <a:r>
              <a:rPr lang="en-US" baseline="0" dirty="0" err="1" smtClean="0"/>
              <a:t>বা</a:t>
            </a:r>
            <a:r>
              <a:rPr lang="en-US" baseline="0" dirty="0" smtClean="0"/>
              <a:t> </a:t>
            </a:r>
            <a:r>
              <a:rPr lang="en-US" baseline="0" dirty="0" err="1" smtClean="0"/>
              <a:t>পরমাণু</a:t>
            </a:r>
            <a:r>
              <a:rPr lang="en-US" baseline="0" dirty="0" smtClean="0"/>
              <a:t> </a:t>
            </a:r>
            <a:r>
              <a:rPr lang="en-US" baseline="0" dirty="0" err="1" smtClean="0"/>
              <a:t>সম্পর্কে</a:t>
            </a:r>
            <a:r>
              <a:rPr lang="en-US" baseline="0" dirty="0" smtClean="0"/>
              <a:t> </a:t>
            </a:r>
            <a:r>
              <a:rPr lang="en-US" baseline="0" dirty="0" err="1" smtClean="0"/>
              <a:t>জানতে</a:t>
            </a:r>
            <a:r>
              <a:rPr lang="en-US" baseline="0" dirty="0" smtClean="0"/>
              <a:t> </a:t>
            </a:r>
            <a:r>
              <a:rPr lang="en-US" baseline="0" dirty="0" err="1" smtClean="0"/>
              <a:t>আজকের</a:t>
            </a:r>
            <a:r>
              <a:rPr lang="en-US" baseline="0" dirty="0" smtClean="0"/>
              <a:t> </a:t>
            </a:r>
            <a:r>
              <a:rPr lang="en-US" baseline="0" dirty="0" err="1" smtClean="0"/>
              <a:t>ক্লাশে</a:t>
            </a:r>
            <a:r>
              <a:rPr lang="en-US" baseline="0" dirty="0" smtClean="0"/>
              <a:t> </a:t>
            </a:r>
            <a:r>
              <a:rPr lang="en-US" baseline="0" dirty="0" err="1" smtClean="0"/>
              <a:t>তোমাদেরকে</a:t>
            </a:r>
            <a:r>
              <a:rPr lang="en-US" baseline="0" dirty="0" smtClean="0"/>
              <a:t> </a:t>
            </a:r>
            <a:r>
              <a:rPr lang="en-US" baseline="0" dirty="0" err="1" smtClean="0"/>
              <a:t>স্বাগত</a:t>
            </a:r>
            <a:r>
              <a:rPr lang="en-US" baseline="0" dirty="0" smtClean="0"/>
              <a:t> </a:t>
            </a:r>
            <a:r>
              <a:rPr lang="en-US" baseline="0" dirty="0" err="1" smtClean="0"/>
              <a:t>জানাচ্ছি</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p14="http://schemas.microsoft.com/office/powerpoint/2010/main" xmlns="" val="72032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বলতে পারেন গম যদি পদার্থ হয় তাহলে আটা হচ্ছে গমের ক্ষুদ্র ক্ষুদ্র কণা। এবার প্রশ্ন করতে পারেন ক্ষুদ্র  ক্ষুদ্র কণা  দ্বারা কি হয়? শিক্ষার্থীরা উত্তর দেয়ার চেষ্টা করবে না পারলে শিক্ষক বলে দেবেন।</a:t>
            </a:r>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শ্রেণিকক্ষে স্লাইডটি প্রদর্শনের পূর্বে বলে দিবেন পরমাণু এত ক্ষুদ্র যে উহাদেরকে খালি চোখে দেখা যায় না। বুঝার সুবিদার্থে বড় করে দেখানো হয়েছে।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2CB6136E-C24E-47CC-849D-D85B651A592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শ্রেণিকক্ষে স্লাইডটি প্রদর্শনের পূর্বে বলে দিতে পারেন পরমাণু এত ক্ষুদ্র যে উহাদেরকে খালি চোখে দেখা যায় না। বুঝার সুবিদার্থে বড় করে দেখানো হয়েছে।</a:t>
            </a:r>
            <a:endParaRPr lang="en-US" dirty="0" smtClean="0">
              <a:latin typeface="NikoshBAN" pitchFamily="2" charset="0"/>
              <a:cs typeface="NikoshBAN" pitchFamily="2" charset="0"/>
            </a:endParaRPr>
          </a:p>
          <a:p>
            <a:r>
              <a:rPr lang="bn-BD" dirty="0" smtClean="0"/>
              <a:t> অথবা</a:t>
            </a:r>
            <a:r>
              <a:rPr lang="bn-BD" baseline="0" dirty="0" smtClean="0"/>
              <a:t> এ দৃশ্যটি অণুবীক্ষন যন্ত্রে দেখানো হয়েছে।</a:t>
            </a:r>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সংশ্লিষ্ট</a:t>
            </a:r>
            <a:r>
              <a:rPr lang="bn-BD" baseline="0" dirty="0" smtClean="0"/>
              <a:t> পাঠটি নিরব পাঠের  শিক্ষার্থীদেরকে  পাঁচ মিনিট সময় দিতে পারেন। শিক্ষার্থীরা কোথাও নয়া বুঝলে শিক্ষক বোর্ডে বিষয়টি পরিষ্কার করবেন।</a:t>
            </a:r>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মহোদয় শ্রেণিকক্ষে স্লাইডটি প্রদর্শনের পূর্বে বলে দিবেন পরমাণু এত ক্ষুদ্র যে উহাদেরকে খালি চোখে দেখা যায় না। ইলেকট্রন অণুবীক্ষন যন্ত্রের সাহায্যে কয়েক লক্ষ গুণ বড় করে দেখলে উহাদেরকে দেখা যায়।  বুঝার সুবিদার্থে বড় করে দেখানো হয়েছে।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2CB6136E-C24E-47CC-849D-D85B651A592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2B3A8F-EAC0-4CED-AE64-408A941F18C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B3A8F-EAC0-4CED-AE64-408A941F18C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B3A8F-EAC0-4CED-AE64-408A941F18C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B3A8F-EAC0-4CED-AE64-408A941F18C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2B3A8F-EAC0-4CED-AE64-408A941F18C4}" type="datetimeFigureOut">
              <a:rPr lang="en-US" smtClean="0"/>
              <a:pPr/>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2B3A8F-EAC0-4CED-AE64-408A941F18C4}"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2B3A8F-EAC0-4CED-AE64-408A941F18C4}" type="datetimeFigureOut">
              <a:rPr lang="en-US" smtClean="0"/>
              <a:pPr/>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2B3A8F-EAC0-4CED-AE64-408A941F18C4}" type="datetimeFigureOut">
              <a:rPr lang="en-US" smtClean="0"/>
              <a:pPr/>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B3A8F-EAC0-4CED-AE64-408A941F18C4}" type="datetimeFigureOut">
              <a:rPr lang="en-US" smtClean="0"/>
              <a:pPr/>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B3A8F-EAC0-4CED-AE64-408A941F18C4}"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B3A8F-EAC0-4CED-AE64-408A941F18C4}" type="datetimeFigureOut">
              <a:rPr lang="en-US" smtClean="0"/>
              <a:pPr/>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D9B959-BA5C-474B-A9D0-385E8EEEDC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B3A8F-EAC0-4CED-AE64-408A941F18C4}" type="datetimeFigureOut">
              <a:rPr lang="en-US" smtClean="0"/>
              <a:pPr/>
              <a:t>8/9/2016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9B959-BA5C-474B-A9D0-385E8EEEDCE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81600"/>
            <a:ext cx="8763000" cy="1384995"/>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2800" dirty="0" smtClean="0">
                <a:latin typeface="NikoshBAN" pitchFamily="2" charset="0"/>
                <a:cs typeface="NikoshBAN" pitchFamily="2" charset="0"/>
              </a:rPr>
              <a:t>দার্শনিক প্লেটো ও অ্যারিস্টটল এর মতবাদঃ পদার্থসমূহ অবিচ্ছেদ্য এবং ভাঙনের কোন সীমা নেই অর্থাৎ যতই ভাঙ্গা হোক না কেন, পদার্থের কণাগুলো ক্ষুদ্র হতে ক্ষুদ্রতর হতে থাকবে।</a:t>
            </a:r>
            <a:endParaRPr lang="en-US" sz="2800" dirty="0">
              <a:latin typeface="NikoshBAN" pitchFamily="2" charset="0"/>
              <a:cs typeface="NikoshBAN" pitchFamily="2" charset="0"/>
            </a:endParaRPr>
          </a:p>
        </p:txBody>
      </p:sp>
      <p:pic>
        <p:nvPicPr>
          <p:cNvPr id="5" name="Picture 4" descr="Plato.jpg"/>
          <p:cNvPicPr>
            <a:picLocks noChangeAspect="1"/>
          </p:cNvPicPr>
          <p:nvPr/>
        </p:nvPicPr>
        <p:blipFill>
          <a:blip r:embed="rId3"/>
          <a:stretch>
            <a:fillRect/>
          </a:stretch>
        </p:blipFill>
        <p:spPr>
          <a:xfrm>
            <a:off x="762000" y="457200"/>
            <a:ext cx="2971800" cy="4495800"/>
          </a:xfrm>
          <a:prstGeom prst="rect">
            <a:avLst/>
          </a:prstGeom>
        </p:spPr>
      </p:pic>
      <p:sp>
        <p:nvSpPr>
          <p:cNvPr id="6" name="TextBox 5"/>
          <p:cNvSpPr txBox="1"/>
          <p:nvPr/>
        </p:nvSpPr>
        <p:spPr>
          <a:xfrm>
            <a:off x="838200" y="4368225"/>
            <a:ext cx="2743200" cy="584775"/>
          </a:xfrm>
          <a:prstGeom prst="rect">
            <a:avLst/>
          </a:prstGeom>
          <a:solidFill>
            <a:schemeClr val="tx1">
              <a:lumMod val="95000"/>
              <a:lumOff val="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solidFill>
                  <a:srgbClr val="FFFF00"/>
                </a:solidFill>
                <a:latin typeface="NikoshBAN" pitchFamily="2" charset="0"/>
                <a:cs typeface="NikoshBAN" pitchFamily="2" charset="0"/>
              </a:rPr>
              <a:t>দার্শনিক প্লেটো </a:t>
            </a:r>
            <a:endParaRPr lang="en-US" sz="3200" dirty="0">
              <a:solidFill>
                <a:srgbClr val="FFFF00"/>
              </a:solidFill>
              <a:latin typeface="NikoshBAN" pitchFamily="2" charset="0"/>
              <a:cs typeface="NikoshBAN" pitchFamily="2" charset="0"/>
            </a:endParaRPr>
          </a:p>
        </p:txBody>
      </p:sp>
      <p:pic>
        <p:nvPicPr>
          <p:cNvPr id="7" name="Picture 6" descr="Aristotle.jpg"/>
          <p:cNvPicPr>
            <a:picLocks noChangeAspect="1"/>
          </p:cNvPicPr>
          <p:nvPr/>
        </p:nvPicPr>
        <p:blipFill>
          <a:blip r:embed="rId4"/>
          <a:stretch>
            <a:fillRect/>
          </a:stretch>
        </p:blipFill>
        <p:spPr>
          <a:xfrm>
            <a:off x="4648200" y="459557"/>
            <a:ext cx="3352800" cy="4493443"/>
          </a:xfrm>
          <a:prstGeom prst="rect">
            <a:avLst/>
          </a:prstGeom>
        </p:spPr>
      </p:pic>
      <p:sp>
        <p:nvSpPr>
          <p:cNvPr id="8" name="TextBox 7"/>
          <p:cNvSpPr txBox="1"/>
          <p:nvPr/>
        </p:nvSpPr>
        <p:spPr>
          <a:xfrm>
            <a:off x="4800600" y="4368225"/>
            <a:ext cx="3048000" cy="584775"/>
          </a:xfrm>
          <a:prstGeom prst="rect">
            <a:avLst/>
          </a:prstGeom>
          <a:solidFill>
            <a:schemeClr val="tx1">
              <a:lumMod val="95000"/>
              <a:lumOff val="5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solidFill>
                  <a:srgbClr val="FFFF00"/>
                </a:solidFill>
                <a:latin typeface="NikoshBAN" pitchFamily="2" charset="0"/>
                <a:cs typeface="NikoshBAN" pitchFamily="2" charset="0"/>
              </a:rPr>
              <a:t>দার্শনিক অ্যারিস্টটল </a:t>
            </a:r>
            <a:endParaRPr lang="en-US" sz="3200" dirty="0">
              <a:solidFill>
                <a:srgbClr val="FFFF00"/>
              </a:solidFill>
              <a:latin typeface="NikoshBAN" pitchFamily="2" charset="0"/>
              <a:cs typeface="NikoshBAN" pitchFamily="2" charset="0"/>
            </a:endParaRPr>
          </a:p>
        </p:txBody>
      </p:sp>
      <p:sp>
        <p:nvSpPr>
          <p:cNvPr id="9" name="TextBox 8"/>
          <p:cNvSpPr txBox="1"/>
          <p:nvPr/>
        </p:nvSpPr>
        <p:spPr>
          <a:xfrm>
            <a:off x="2133600" y="5562600"/>
            <a:ext cx="533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চিত্রের লোক দুই জন কে তোমরা চিন?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ppt_x</p:attrName>
                                        </p:attrNameLst>
                                      </p:cBhvr>
                                      <p:tavLst>
                                        <p:tav tm="0">
                                          <p:val>
                                            <p:strVal val="#ppt_x-.2"/>
                                          </p:val>
                                        </p:tav>
                                        <p:tav tm="100000">
                                          <p:val>
                                            <p:strVal val="#ppt_x"/>
                                          </p:val>
                                        </p:tav>
                                      </p:tavLst>
                                    </p:anim>
                                    <p:anim calcmode="lin" valueType="num">
                                      <p:cBhvr>
                                        <p:cTn id="3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ooo.jpg"/>
          <p:cNvPicPr>
            <a:picLocks noChangeAspect="1"/>
          </p:cNvPicPr>
          <p:nvPr/>
        </p:nvPicPr>
        <p:blipFill>
          <a:blip r:embed="rId3" cstate="print"/>
          <a:stretch>
            <a:fillRect/>
          </a:stretch>
        </p:blipFill>
        <p:spPr>
          <a:xfrm>
            <a:off x="5257800" y="3596640"/>
            <a:ext cx="228600" cy="289560"/>
          </a:xfrm>
          <a:prstGeom prst="rect">
            <a:avLst/>
          </a:prstGeom>
        </p:spPr>
      </p:pic>
      <p:pic>
        <p:nvPicPr>
          <p:cNvPr id="3" name="Picture 2" descr="koooo.jpg"/>
          <p:cNvPicPr>
            <a:picLocks noChangeAspect="1"/>
          </p:cNvPicPr>
          <p:nvPr/>
        </p:nvPicPr>
        <p:blipFill>
          <a:blip r:embed="rId3" cstate="print"/>
          <a:stretch>
            <a:fillRect/>
          </a:stretch>
        </p:blipFill>
        <p:spPr>
          <a:xfrm>
            <a:off x="6096000" y="3352800"/>
            <a:ext cx="228600" cy="289560"/>
          </a:xfrm>
          <a:prstGeom prst="rect">
            <a:avLst/>
          </a:prstGeom>
        </p:spPr>
      </p:pic>
      <p:pic>
        <p:nvPicPr>
          <p:cNvPr id="4" name="Picture 3" descr="koooo.jpg"/>
          <p:cNvPicPr>
            <a:picLocks noChangeAspect="1"/>
          </p:cNvPicPr>
          <p:nvPr/>
        </p:nvPicPr>
        <p:blipFill>
          <a:blip r:embed="rId3" cstate="print"/>
          <a:stretch>
            <a:fillRect/>
          </a:stretch>
        </p:blipFill>
        <p:spPr>
          <a:xfrm>
            <a:off x="6096000" y="3825240"/>
            <a:ext cx="228600" cy="289560"/>
          </a:xfrm>
          <a:prstGeom prst="rect">
            <a:avLst/>
          </a:prstGeom>
        </p:spPr>
      </p:pic>
      <p:pic>
        <p:nvPicPr>
          <p:cNvPr id="5" name="Picture 4" descr="koooo.jpg"/>
          <p:cNvPicPr>
            <a:picLocks noChangeAspect="1"/>
          </p:cNvPicPr>
          <p:nvPr/>
        </p:nvPicPr>
        <p:blipFill>
          <a:blip r:embed="rId3" cstate="print"/>
          <a:stretch>
            <a:fillRect/>
          </a:stretch>
        </p:blipFill>
        <p:spPr>
          <a:xfrm>
            <a:off x="6019800" y="2514600"/>
            <a:ext cx="228600" cy="289560"/>
          </a:xfrm>
          <a:prstGeom prst="rect">
            <a:avLst/>
          </a:prstGeom>
        </p:spPr>
      </p:pic>
      <p:pic>
        <p:nvPicPr>
          <p:cNvPr id="6" name="Picture 5" descr="koooo.jpg"/>
          <p:cNvPicPr>
            <a:picLocks noChangeAspect="1"/>
          </p:cNvPicPr>
          <p:nvPr/>
        </p:nvPicPr>
        <p:blipFill>
          <a:blip r:embed="rId3" cstate="print"/>
          <a:stretch>
            <a:fillRect/>
          </a:stretch>
        </p:blipFill>
        <p:spPr>
          <a:xfrm>
            <a:off x="5486400" y="2438400"/>
            <a:ext cx="228600" cy="289560"/>
          </a:xfrm>
          <a:prstGeom prst="rect">
            <a:avLst/>
          </a:prstGeom>
        </p:spPr>
      </p:pic>
      <p:pic>
        <p:nvPicPr>
          <p:cNvPr id="7" name="Picture 6" descr="koooo.jpg"/>
          <p:cNvPicPr>
            <a:picLocks noChangeAspect="1"/>
          </p:cNvPicPr>
          <p:nvPr/>
        </p:nvPicPr>
        <p:blipFill>
          <a:blip r:embed="rId3" cstate="print"/>
          <a:stretch>
            <a:fillRect/>
          </a:stretch>
        </p:blipFill>
        <p:spPr>
          <a:xfrm>
            <a:off x="5486400" y="3200400"/>
            <a:ext cx="228600" cy="289560"/>
          </a:xfrm>
          <a:prstGeom prst="rect">
            <a:avLst/>
          </a:prstGeom>
        </p:spPr>
      </p:pic>
      <p:pic>
        <p:nvPicPr>
          <p:cNvPr id="8" name="Picture 7" descr="koooo.jpg"/>
          <p:cNvPicPr>
            <a:picLocks noChangeAspect="1"/>
          </p:cNvPicPr>
          <p:nvPr/>
        </p:nvPicPr>
        <p:blipFill>
          <a:blip r:embed="rId3" cstate="print"/>
          <a:stretch>
            <a:fillRect/>
          </a:stretch>
        </p:blipFill>
        <p:spPr>
          <a:xfrm>
            <a:off x="4876800" y="2971800"/>
            <a:ext cx="228600" cy="289560"/>
          </a:xfrm>
          <a:prstGeom prst="rect">
            <a:avLst/>
          </a:prstGeom>
        </p:spPr>
      </p:pic>
      <p:pic>
        <p:nvPicPr>
          <p:cNvPr id="9" name="Picture 8" descr="koooo.jpg"/>
          <p:cNvPicPr>
            <a:picLocks noChangeAspect="1"/>
          </p:cNvPicPr>
          <p:nvPr/>
        </p:nvPicPr>
        <p:blipFill>
          <a:blip r:embed="rId3" cstate="print"/>
          <a:stretch>
            <a:fillRect/>
          </a:stretch>
        </p:blipFill>
        <p:spPr>
          <a:xfrm>
            <a:off x="3962400" y="3200400"/>
            <a:ext cx="228600" cy="289560"/>
          </a:xfrm>
          <a:prstGeom prst="rect">
            <a:avLst/>
          </a:prstGeom>
        </p:spPr>
      </p:pic>
      <p:pic>
        <p:nvPicPr>
          <p:cNvPr id="10" name="Picture 9" descr="koooo.jpg"/>
          <p:cNvPicPr>
            <a:picLocks noChangeAspect="1"/>
          </p:cNvPicPr>
          <p:nvPr/>
        </p:nvPicPr>
        <p:blipFill>
          <a:blip r:embed="rId3" cstate="print"/>
          <a:stretch>
            <a:fillRect/>
          </a:stretch>
        </p:blipFill>
        <p:spPr>
          <a:xfrm>
            <a:off x="4114800" y="4434840"/>
            <a:ext cx="228600" cy="289560"/>
          </a:xfrm>
          <a:prstGeom prst="rect">
            <a:avLst/>
          </a:prstGeom>
        </p:spPr>
      </p:pic>
      <p:pic>
        <p:nvPicPr>
          <p:cNvPr id="11" name="Picture 10" descr="koooo.jpg"/>
          <p:cNvPicPr>
            <a:picLocks noChangeAspect="1"/>
          </p:cNvPicPr>
          <p:nvPr/>
        </p:nvPicPr>
        <p:blipFill>
          <a:blip r:embed="rId3" cstate="print"/>
          <a:stretch>
            <a:fillRect/>
          </a:stretch>
        </p:blipFill>
        <p:spPr>
          <a:xfrm>
            <a:off x="4724400" y="3352800"/>
            <a:ext cx="228600" cy="289560"/>
          </a:xfrm>
          <a:prstGeom prst="rect">
            <a:avLst/>
          </a:prstGeom>
        </p:spPr>
      </p:pic>
      <p:pic>
        <p:nvPicPr>
          <p:cNvPr id="12" name="Picture 11" descr="koooo.jpg"/>
          <p:cNvPicPr>
            <a:picLocks noChangeAspect="1"/>
          </p:cNvPicPr>
          <p:nvPr/>
        </p:nvPicPr>
        <p:blipFill>
          <a:blip r:embed="rId3" cstate="print"/>
          <a:stretch>
            <a:fillRect/>
          </a:stretch>
        </p:blipFill>
        <p:spPr>
          <a:xfrm>
            <a:off x="5638800" y="3977640"/>
            <a:ext cx="228600" cy="289560"/>
          </a:xfrm>
          <a:prstGeom prst="rect">
            <a:avLst/>
          </a:prstGeom>
        </p:spPr>
      </p:pic>
      <p:pic>
        <p:nvPicPr>
          <p:cNvPr id="13" name="Picture 12" descr="koooo.jpg"/>
          <p:cNvPicPr>
            <a:picLocks noChangeAspect="1"/>
          </p:cNvPicPr>
          <p:nvPr/>
        </p:nvPicPr>
        <p:blipFill>
          <a:blip r:embed="rId3" cstate="print"/>
          <a:stretch>
            <a:fillRect/>
          </a:stretch>
        </p:blipFill>
        <p:spPr>
          <a:xfrm>
            <a:off x="6019800" y="4434840"/>
            <a:ext cx="228600" cy="289560"/>
          </a:xfrm>
          <a:prstGeom prst="rect">
            <a:avLst/>
          </a:prstGeom>
        </p:spPr>
      </p:pic>
      <p:pic>
        <p:nvPicPr>
          <p:cNvPr id="14" name="Picture 13" descr="koooo.jpg"/>
          <p:cNvPicPr>
            <a:picLocks noChangeAspect="1"/>
          </p:cNvPicPr>
          <p:nvPr/>
        </p:nvPicPr>
        <p:blipFill>
          <a:blip r:embed="rId3" cstate="print"/>
          <a:stretch>
            <a:fillRect/>
          </a:stretch>
        </p:blipFill>
        <p:spPr>
          <a:xfrm>
            <a:off x="5029200" y="3825240"/>
            <a:ext cx="228600" cy="289560"/>
          </a:xfrm>
          <a:prstGeom prst="rect">
            <a:avLst/>
          </a:prstGeom>
        </p:spPr>
      </p:pic>
      <p:pic>
        <p:nvPicPr>
          <p:cNvPr id="15" name="Picture 14" descr="koooo.jpg"/>
          <p:cNvPicPr>
            <a:picLocks noChangeAspect="1"/>
          </p:cNvPicPr>
          <p:nvPr/>
        </p:nvPicPr>
        <p:blipFill>
          <a:blip r:embed="rId3" cstate="print"/>
          <a:stretch>
            <a:fillRect/>
          </a:stretch>
        </p:blipFill>
        <p:spPr>
          <a:xfrm>
            <a:off x="5562600" y="4511040"/>
            <a:ext cx="228600" cy="289560"/>
          </a:xfrm>
          <a:prstGeom prst="rect">
            <a:avLst/>
          </a:prstGeom>
        </p:spPr>
      </p:pic>
      <p:pic>
        <p:nvPicPr>
          <p:cNvPr id="16" name="Picture 15" descr="koooo.jpg"/>
          <p:cNvPicPr>
            <a:picLocks noChangeAspect="1"/>
          </p:cNvPicPr>
          <p:nvPr/>
        </p:nvPicPr>
        <p:blipFill>
          <a:blip r:embed="rId3" cstate="print"/>
          <a:stretch>
            <a:fillRect/>
          </a:stretch>
        </p:blipFill>
        <p:spPr>
          <a:xfrm>
            <a:off x="5105400" y="4282440"/>
            <a:ext cx="228600" cy="289560"/>
          </a:xfrm>
          <a:prstGeom prst="rect">
            <a:avLst/>
          </a:prstGeom>
        </p:spPr>
      </p:pic>
      <p:pic>
        <p:nvPicPr>
          <p:cNvPr id="17" name="Picture 16" descr="koooo.jpg"/>
          <p:cNvPicPr>
            <a:picLocks noChangeAspect="1"/>
          </p:cNvPicPr>
          <p:nvPr/>
        </p:nvPicPr>
        <p:blipFill>
          <a:blip r:embed="rId3" cstate="print"/>
          <a:stretch>
            <a:fillRect/>
          </a:stretch>
        </p:blipFill>
        <p:spPr>
          <a:xfrm>
            <a:off x="4648200" y="3825240"/>
            <a:ext cx="228600" cy="289560"/>
          </a:xfrm>
          <a:prstGeom prst="rect">
            <a:avLst/>
          </a:prstGeom>
        </p:spPr>
      </p:pic>
      <p:sp>
        <p:nvSpPr>
          <p:cNvPr id="18" name="TextBox 17"/>
          <p:cNvSpPr txBox="1"/>
          <p:nvPr/>
        </p:nvSpPr>
        <p:spPr>
          <a:xfrm>
            <a:off x="2743200" y="5105400"/>
            <a:ext cx="6019800" cy="954107"/>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একই ধরণের ক্ষুদ্র ক্ষুদ্র কণা দিয়ে গঠিত পদার্থ। (মৌলিক পদার্থ)</a:t>
            </a:r>
            <a:endParaRPr lang="en-US" sz="2800" dirty="0">
              <a:latin typeface="NikoshBAN" pitchFamily="2" charset="0"/>
              <a:cs typeface="NikoshBAN" pitchFamily="2" charset="0"/>
            </a:endParaRPr>
          </a:p>
        </p:txBody>
      </p:sp>
      <p:sp>
        <p:nvSpPr>
          <p:cNvPr id="19" name="TextBox 18"/>
          <p:cNvSpPr txBox="1"/>
          <p:nvPr/>
        </p:nvSpPr>
        <p:spPr>
          <a:xfrm>
            <a:off x="228600" y="3810000"/>
            <a:ext cx="2133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মৌলিক পদার্থ</a:t>
            </a:r>
            <a:endParaRPr lang="en-US" sz="2800" dirty="0">
              <a:latin typeface="NikoshBAN" pitchFamily="2" charset="0"/>
              <a:cs typeface="NikoshBAN" pitchFamily="2" charset="0"/>
            </a:endParaRPr>
          </a:p>
        </p:txBody>
      </p:sp>
      <p:pic>
        <p:nvPicPr>
          <p:cNvPr id="20" name="Picture 19" descr="geeky_girl_looking_at_microscope_hg_clr.gif"/>
          <p:cNvPicPr>
            <a:picLocks noChangeAspect="1"/>
          </p:cNvPicPr>
          <p:nvPr/>
        </p:nvPicPr>
        <p:blipFill>
          <a:blip r:embed="rId4"/>
          <a:stretch>
            <a:fillRect/>
          </a:stretch>
        </p:blipFill>
        <p:spPr>
          <a:xfrm>
            <a:off x="3886200" y="162632"/>
            <a:ext cx="2590800" cy="2161467"/>
          </a:xfrm>
          <a:prstGeom prst="rect">
            <a:avLst/>
          </a:prstGeom>
        </p:spPr>
      </p:pic>
      <p:pic>
        <p:nvPicPr>
          <p:cNvPr id="25" name="Picture 24" descr="koooo.jpg"/>
          <p:cNvPicPr>
            <a:picLocks noChangeAspect="1"/>
          </p:cNvPicPr>
          <p:nvPr/>
        </p:nvPicPr>
        <p:blipFill>
          <a:blip r:embed="rId3" cstate="print"/>
          <a:stretch>
            <a:fillRect/>
          </a:stretch>
        </p:blipFill>
        <p:spPr>
          <a:xfrm>
            <a:off x="609600" y="1981200"/>
            <a:ext cx="838200" cy="10617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repeatCount="2000" accel="50000" decel="50000" fill="hold" nodeType="withEffect">
                                  <p:stCondLst>
                                    <p:cond delay="0"/>
                                  </p:stCondLst>
                                  <p:childTnLst>
                                    <p:animMotion origin="layout" path="M -3.33333E-6 2.36994E-6 L -0.32916 -0.15422 " pathEditMode="relative" rAng="0" ptsTypes="AA">
                                      <p:cBhvr>
                                        <p:cTn id="6" dur="2000" fill="hold"/>
                                        <p:tgtEl>
                                          <p:spTgt spid="9"/>
                                        </p:tgtEl>
                                        <p:attrNameLst>
                                          <p:attrName>ppt_x</p:attrName>
                                          <p:attrName>ppt_y</p:attrName>
                                        </p:attrNameLst>
                                      </p:cBhvr>
                                      <p:rCtr x="-165" y="-77"/>
                                    </p:animMotion>
                                  </p:childTnLst>
                                </p:cTn>
                              </p:par>
                              <p:par>
                                <p:cTn id="7" presetID="49" presetClass="path" presetSubtype="0" repeatCount="2000" accel="50000" decel="50000" fill="hold" nodeType="withEffect">
                                  <p:stCondLst>
                                    <p:cond delay="0"/>
                                  </p:stCondLst>
                                  <p:childTnLst>
                                    <p:animMotion origin="layout" path="M 0 -2.02312E-6 L -0.35417 -0.323 " pathEditMode="relative" rAng="0" ptsTypes="AA">
                                      <p:cBhvr>
                                        <p:cTn id="8" dur="2000" fill="hold"/>
                                        <p:tgtEl>
                                          <p:spTgt spid="10"/>
                                        </p:tgtEl>
                                        <p:attrNameLst>
                                          <p:attrName>ppt_x</p:attrName>
                                          <p:attrName>ppt_y</p:attrName>
                                        </p:attrNameLst>
                                      </p:cBhvr>
                                      <p:rCtr x="-177" y="-162"/>
                                    </p:animMotion>
                                  </p:childTnLst>
                                </p:cTn>
                              </p:par>
                              <p:par>
                                <p:cTn id="9" presetID="49" presetClass="path" presetSubtype="0" repeatCount="2000" accel="50000" decel="50000" fill="hold" nodeType="withEffect">
                                  <p:stCondLst>
                                    <p:cond delay="0"/>
                                  </p:stCondLst>
                                  <p:childTnLst>
                                    <p:animMotion origin="layout" path="M -3.33333E-6 4.81481E-6 L -0.40416 -0.24561 " pathEditMode="relative" rAng="0" ptsTypes="AA">
                                      <p:cBhvr>
                                        <p:cTn id="10" dur="2000" fill="hold"/>
                                        <p:tgtEl>
                                          <p:spTgt spid="17"/>
                                        </p:tgtEl>
                                        <p:attrNameLst>
                                          <p:attrName>ppt_x</p:attrName>
                                          <p:attrName>ppt_y</p:attrName>
                                        </p:attrNameLst>
                                      </p:cBhvr>
                                      <p:rCtr x="-202" y="-123"/>
                                    </p:animMotion>
                                  </p:childTnLst>
                                </p:cTn>
                              </p:par>
                              <p:par>
                                <p:cTn id="11" presetID="49" presetClass="path" presetSubtype="0" repeatCount="2000" accel="50000" decel="50000" fill="hold" nodeType="withEffect">
                                  <p:stCondLst>
                                    <p:cond delay="0"/>
                                  </p:stCondLst>
                                  <p:childTnLst>
                                    <p:animMotion origin="layout" path="M -3.33333E-6 -2.83237E-6 L -0.44583 -0.10982 " pathEditMode="relative" rAng="0" ptsTypes="AA">
                                      <p:cBhvr>
                                        <p:cTn id="12" dur="2000" fill="hold"/>
                                        <p:tgtEl>
                                          <p:spTgt spid="8"/>
                                        </p:tgtEl>
                                        <p:attrNameLst>
                                          <p:attrName>ppt_x</p:attrName>
                                          <p:attrName>ppt_y</p:attrName>
                                        </p:attrNameLst>
                                      </p:cBhvr>
                                      <p:rCtr x="-223" y="-55"/>
                                    </p:animMotion>
                                  </p:childTnLst>
                                </p:cTn>
                              </p:par>
                              <p:par>
                                <p:cTn id="13" presetID="49" presetClass="path" presetSubtype="0" repeatCount="2000" accel="50000" decel="50000" fill="hold" nodeType="withEffect">
                                  <p:stCondLst>
                                    <p:cond delay="0"/>
                                  </p:stCondLst>
                                  <p:childTnLst>
                                    <p:animMotion origin="layout" path="M 0 -4.9711E-6 L -0.50417 -0.04323 " pathEditMode="relative" rAng="0" ptsTypes="AA">
                                      <p:cBhvr>
                                        <p:cTn id="14" dur="2000" fill="hold"/>
                                        <p:tgtEl>
                                          <p:spTgt spid="6"/>
                                        </p:tgtEl>
                                        <p:attrNameLst>
                                          <p:attrName>ppt_x</p:attrName>
                                          <p:attrName>ppt_y</p:attrName>
                                        </p:attrNameLst>
                                      </p:cBhvr>
                                      <p:rCtr x="-252" y="-22"/>
                                    </p:animMotion>
                                  </p:childTnLst>
                                </p:cTn>
                              </p:par>
                              <p:par>
                                <p:cTn id="15" presetID="49" presetClass="path" presetSubtype="0" repeatCount="2000" accel="50000" decel="50000" fill="hold" nodeType="withEffect">
                                  <p:stCondLst>
                                    <p:cond delay="0"/>
                                  </p:stCondLst>
                                  <p:childTnLst>
                                    <p:animMotion origin="layout" path="M 3.33333E-6 -3.7037E-6 L -0.4375 -0.17662 " pathEditMode="relative" rAng="0" ptsTypes="AA">
                                      <p:cBhvr>
                                        <p:cTn id="16" dur="2000" fill="hold"/>
                                        <p:tgtEl>
                                          <p:spTgt spid="11"/>
                                        </p:tgtEl>
                                        <p:attrNameLst>
                                          <p:attrName>ppt_x</p:attrName>
                                          <p:attrName>ppt_y</p:attrName>
                                        </p:attrNameLst>
                                      </p:cBhvr>
                                      <p:rCtr x="-219" y="-88"/>
                                    </p:animMotion>
                                  </p:childTnLst>
                                </p:cTn>
                              </p:par>
                              <p:par>
                                <p:cTn id="17" presetID="49" presetClass="path" presetSubtype="0" repeatCount="2000" accel="50000" decel="50000" fill="hold" nodeType="withEffect">
                                  <p:stCondLst>
                                    <p:cond delay="0"/>
                                  </p:stCondLst>
                                  <p:childTnLst>
                                    <p:animMotion origin="layout" path="M -3.33333E-6 -1.85185E-6 L -0.4625 -0.27893 " pathEditMode="relative" rAng="0" ptsTypes="AA">
                                      <p:cBhvr>
                                        <p:cTn id="18" dur="2000" fill="hold"/>
                                        <p:tgtEl>
                                          <p:spTgt spid="16"/>
                                        </p:tgtEl>
                                        <p:attrNameLst>
                                          <p:attrName>ppt_x</p:attrName>
                                          <p:attrName>ppt_y</p:attrName>
                                        </p:attrNameLst>
                                      </p:cBhvr>
                                      <p:rCtr x="-231" y="-140"/>
                                    </p:animMotion>
                                  </p:childTnLst>
                                </p:cTn>
                              </p:par>
                              <p:par>
                                <p:cTn id="19" presetID="49" presetClass="path" presetSubtype="0" repeatCount="2000" accel="50000" decel="50000" fill="hold" nodeType="withEffect">
                                  <p:stCondLst>
                                    <p:cond delay="0"/>
                                  </p:stCondLst>
                                  <p:childTnLst>
                                    <p:animMotion origin="layout" path="M 0 4.81481E-6 L -0.47917 -0.22338 " pathEditMode="relative" rAng="0" ptsTypes="AA">
                                      <p:cBhvr>
                                        <p:cTn id="20" dur="2000" fill="hold"/>
                                        <p:tgtEl>
                                          <p:spTgt spid="14"/>
                                        </p:tgtEl>
                                        <p:attrNameLst>
                                          <p:attrName>ppt_x</p:attrName>
                                          <p:attrName>ppt_y</p:attrName>
                                        </p:attrNameLst>
                                      </p:cBhvr>
                                      <p:rCtr x="-240" y="-112"/>
                                    </p:animMotion>
                                  </p:childTnLst>
                                </p:cTn>
                              </p:par>
                              <p:par>
                                <p:cTn id="21" presetID="49" presetClass="path" presetSubtype="0" repeatCount="2000" accel="50000" decel="50000" fill="hold" nodeType="withEffect">
                                  <p:stCondLst>
                                    <p:cond delay="0"/>
                                  </p:stCondLst>
                                  <p:childTnLst>
                                    <p:animMotion origin="layout" path="M -0.00833 -0.01111 L -0.5125 -0.08773 " pathEditMode="relative" rAng="0" ptsTypes="AA">
                                      <p:cBhvr>
                                        <p:cTn id="22" dur="2000" fill="hold"/>
                                        <p:tgtEl>
                                          <p:spTgt spid="7"/>
                                        </p:tgtEl>
                                        <p:attrNameLst>
                                          <p:attrName>ppt_x</p:attrName>
                                          <p:attrName>ppt_y</p:attrName>
                                        </p:attrNameLst>
                                      </p:cBhvr>
                                      <p:rCtr x="-252" y="-38"/>
                                    </p:animMotion>
                                  </p:childTnLst>
                                </p:cTn>
                              </p:par>
                              <p:par>
                                <p:cTn id="23" presetID="49" presetClass="path" presetSubtype="0" repeatCount="2000" accel="50000" decel="50000" fill="hold" nodeType="withEffect">
                                  <p:stCondLst>
                                    <p:cond delay="0"/>
                                  </p:stCondLst>
                                  <p:childTnLst>
                                    <p:animMotion origin="layout" path="M 0 -1.09827E-6 L -0.49583 -0.18983 " pathEditMode="relative" rAng="0" ptsTypes="AA">
                                      <p:cBhvr>
                                        <p:cTn id="24" dur="2000" fill="hold"/>
                                        <p:tgtEl>
                                          <p:spTgt spid="2"/>
                                        </p:tgtEl>
                                        <p:attrNameLst>
                                          <p:attrName>ppt_x</p:attrName>
                                          <p:attrName>ppt_y</p:attrName>
                                        </p:attrNameLst>
                                      </p:cBhvr>
                                      <p:rCtr x="-248" y="-95"/>
                                    </p:animMotion>
                                  </p:childTnLst>
                                </p:cTn>
                              </p:par>
                              <p:par>
                                <p:cTn id="25" presetID="49" presetClass="path" presetSubtype="0" repeatCount="2000" accel="50000" decel="50000" fill="hold" nodeType="withEffect">
                                  <p:stCondLst>
                                    <p:cond delay="0"/>
                                  </p:stCondLst>
                                  <p:childTnLst>
                                    <p:animMotion origin="layout" path="M -3.33333E-6 -3.7037E-6 L -0.57916 -0.08773 " pathEditMode="relative" rAng="0" ptsTypes="AA">
                                      <p:cBhvr>
                                        <p:cTn id="26" dur="2000" fill="hold"/>
                                        <p:tgtEl>
                                          <p:spTgt spid="3"/>
                                        </p:tgtEl>
                                        <p:attrNameLst>
                                          <p:attrName>ppt_x</p:attrName>
                                          <p:attrName>ppt_y</p:attrName>
                                        </p:attrNameLst>
                                      </p:cBhvr>
                                      <p:rCtr x="-290" y="-44"/>
                                    </p:animMotion>
                                  </p:childTnLst>
                                </p:cTn>
                              </p:par>
                              <p:par>
                                <p:cTn id="27" presetID="49" presetClass="path" presetSubtype="0" repeatCount="2000" accel="50000" decel="50000" fill="hold" nodeType="withEffect">
                                  <p:stCondLst>
                                    <p:cond delay="0"/>
                                  </p:stCondLst>
                                  <p:childTnLst>
                                    <p:animMotion origin="layout" path="M 3.33333E-6 -4.16185E-6 L -0.53334 -0.18982 " pathEditMode="relative" rAng="0" ptsTypes="AA">
                                      <p:cBhvr>
                                        <p:cTn id="28" dur="2000" fill="hold"/>
                                        <p:tgtEl>
                                          <p:spTgt spid="12"/>
                                        </p:tgtEl>
                                        <p:attrNameLst>
                                          <p:attrName>ppt_x</p:attrName>
                                          <p:attrName>ppt_y</p:attrName>
                                        </p:attrNameLst>
                                      </p:cBhvr>
                                      <p:rCtr x="-267" y="-95"/>
                                    </p:animMotion>
                                  </p:childTnLst>
                                </p:cTn>
                              </p:par>
                              <p:par>
                                <p:cTn id="29" presetID="49" presetClass="path" presetSubtype="0" repeatCount="2000" accel="50000" decel="50000" fill="hold" nodeType="withEffect">
                                  <p:stCondLst>
                                    <p:cond delay="0"/>
                                  </p:stCondLst>
                                  <p:childTnLst>
                                    <p:animMotion origin="layout" path="M 3.33333E-6 -2.89017E-7 L -0.5125 -0.30081 " pathEditMode="relative" rAng="0" ptsTypes="AA">
                                      <p:cBhvr>
                                        <p:cTn id="30" dur="2000" fill="hold"/>
                                        <p:tgtEl>
                                          <p:spTgt spid="15"/>
                                        </p:tgtEl>
                                        <p:attrNameLst>
                                          <p:attrName>ppt_x</p:attrName>
                                          <p:attrName>ppt_y</p:attrName>
                                        </p:attrNameLst>
                                      </p:cBhvr>
                                      <p:rCtr x="-256" y="-151"/>
                                    </p:animMotion>
                                  </p:childTnLst>
                                </p:cTn>
                              </p:par>
                              <p:par>
                                <p:cTn id="31" presetID="49" presetClass="path" presetSubtype="0" repeatCount="2000" accel="50000" decel="50000" fill="hold" nodeType="withEffect">
                                  <p:stCondLst>
                                    <p:cond delay="0"/>
                                  </p:stCondLst>
                                  <p:childTnLst>
                                    <p:animMotion origin="layout" path="M -3.33333E-6 -2.02312E-6 L -0.5875 -0.30081 " pathEditMode="relative" rAng="0" ptsTypes="AA">
                                      <p:cBhvr>
                                        <p:cTn id="32" dur="2000" fill="hold"/>
                                        <p:tgtEl>
                                          <p:spTgt spid="13"/>
                                        </p:tgtEl>
                                        <p:attrNameLst>
                                          <p:attrName>ppt_x</p:attrName>
                                          <p:attrName>ppt_y</p:attrName>
                                        </p:attrNameLst>
                                      </p:cBhvr>
                                      <p:rCtr x="-294" y="-151"/>
                                    </p:animMotion>
                                  </p:childTnLst>
                                </p:cTn>
                              </p:par>
                              <p:par>
                                <p:cTn id="33" presetID="49" presetClass="path" presetSubtype="0" repeatCount="2000" accel="50000" decel="50000" fill="hold" nodeType="withEffect">
                                  <p:stCondLst>
                                    <p:cond delay="0"/>
                                  </p:stCondLst>
                                  <p:childTnLst>
                                    <p:animMotion origin="layout" path="M 3.33333E-6 4.10405E-6 L -0.57917 -0.18983 " pathEditMode="relative" rAng="0" ptsTypes="AA">
                                      <p:cBhvr>
                                        <p:cTn id="34" dur="2000" fill="hold"/>
                                        <p:tgtEl>
                                          <p:spTgt spid="4"/>
                                        </p:tgtEl>
                                        <p:attrNameLst>
                                          <p:attrName>ppt_x</p:attrName>
                                          <p:attrName>ppt_y</p:attrName>
                                        </p:attrNameLst>
                                      </p:cBhvr>
                                      <p:rCtr x="-290" y="-95"/>
                                    </p:animMotion>
                                  </p:childTnLst>
                                </p:cTn>
                              </p:par>
                              <p:par>
                                <p:cTn id="35" presetID="49" presetClass="path" presetSubtype="0" repeatCount="2000" accel="50000" decel="50000" fill="hold" nodeType="withEffect">
                                  <p:stCondLst>
                                    <p:cond delay="0"/>
                                  </p:stCondLst>
                                  <p:childTnLst>
                                    <p:animMotion origin="layout" path="M -3.33333E-6 -3.23699E-6 L -0.57916 0.00116 " pathEditMode="relative" rAng="0" ptsTypes="AA">
                                      <p:cBhvr>
                                        <p:cTn id="36" dur="2000" fill="hold"/>
                                        <p:tgtEl>
                                          <p:spTgt spid="5"/>
                                        </p:tgtEl>
                                        <p:attrNameLst>
                                          <p:attrName>ppt_x</p:attrName>
                                          <p:attrName>ppt_y</p:attrName>
                                        </p:attrNameLst>
                                      </p:cBhvr>
                                      <p:rCtr x="-290" y="0"/>
                                    </p:animMotion>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ppt_x</p:attrName>
                                        </p:attrNameLst>
                                      </p:cBhvr>
                                      <p:tavLst>
                                        <p:tav tm="0">
                                          <p:val>
                                            <p:strVal val="#ppt_x-.2"/>
                                          </p:val>
                                        </p:tav>
                                        <p:tav tm="100000">
                                          <p:val>
                                            <p:strVal val="#ppt_x"/>
                                          </p:val>
                                        </p:tav>
                                      </p:tavLst>
                                    </p:anim>
                                    <p:anim calcmode="lin" valueType="num">
                                      <p:cBhvr>
                                        <p:cTn id="4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5181600"/>
            <a:ext cx="8382000" cy="954107"/>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BD" sz="2800" dirty="0" smtClean="0">
                <a:latin typeface="NikoshBAN" pitchFamily="2" charset="0"/>
                <a:cs typeface="NikoshBAN" pitchFamily="2" charset="0"/>
              </a:rPr>
              <a:t>হাইড্রোজেনের দুইটি পরমাণু ও অক্সিজেনের একটি পরমাণু  মিলে পানির একটি অণু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করেছে।</a:t>
            </a:r>
            <a:endParaRPr lang="en-US" sz="2800" dirty="0">
              <a:latin typeface="NikoshBAN" pitchFamily="2" charset="0"/>
              <a:cs typeface="NikoshBAN" pitchFamily="2" charset="0"/>
            </a:endParaRPr>
          </a:p>
        </p:txBody>
      </p:sp>
      <p:sp>
        <p:nvSpPr>
          <p:cNvPr id="9" name="TextBox 8"/>
          <p:cNvSpPr txBox="1"/>
          <p:nvPr/>
        </p:nvSpPr>
        <p:spPr>
          <a:xfrm>
            <a:off x="990600" y="5410200"/>
            <a:ext cx="70866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800" dirty="0" err="1" smtClean="0">
                <a:latin typeface="NikoshBAN" pitchFamily="2" charset="0"/>
                <a:cs typeface="NikoshBAN" pitchFamily="2" charset="0"/>
              </a:rPr>
              <a:t>ভিন্ন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রকমের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পরমা</a:t>
            </a:r>
            <a:r>
              <a:rPr lang="bn-BD" sz="2800" dirty="0" smtClean="0">
                <a:latin typeface="NikoshBAN" pitchFamily="2" charset="0"/>
                <a:cs typeface="NikoshBAN" pitchFamily="2" charset="0"/>
              </a:rPr>
              <a:t>ণু</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গঠিত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পদার্থ</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a:t>
            </a:r>
            <a:r>
              <a:rPr lang="en-US" sz="2800" dirty="0" smtClean="0">
                <a:latin typeface="NikoshBAN" pitchFamily="2" charset="0"/>
                <a:cs typeface="NikoshBAN" pitchFamily="2" charset="0"/>
              </a:rPr>
              <a:t>য</a:t>
            </a:r>
            <a:r>
              <a:rPr lang="bn-BD" sz="2800" dirty="0" smtClean="0">
                <a:latin typeface="NikoshBAN" pitchFamily="2" charset="0"/>
                <a:cs typeface="NikoshBAN" pitchFamily="2" charset="0"/>
              </a:rPr>
              <a:t>ৌগিক পদার্থ)</a:t>
            </a:r>
            <a:endParaRPr lang="en-US" sz="2800" dirty="0">
              <a:latin typeface="NikoshBAN" pitchFamily="2" charset="0"/>
              <a:cs typeface="NikoshBAN" pitchFamily="2" charset="0"/>
            </a:endParaRPr>
          </a:p>
        </p:txBody>
      </p:sp>
      <p:pic>
        <p:nvPicPr>
          <p:cNvPr id="10" name="Picture 9" descr="water.jpg"/>
          <p:cNvPicPr>
            <a:picLocks noChangeAspect="1"/>
          </p:cNvPicPr>
          <p:nvPr/>
        </p:nvPicPr>
        <p:blipFill>
          <a:blip r:embed="rId3"/>
          <a:stretch>
            <a:fillRect/>
          </a:stretch>
        </p:blipFill>
        <p:spPr>
          <a:xfrm>
            <a:off x="3962400" y="2209800"/>
            <a:ext cx="3517624" cy="2362200"/>
          </a:xfrm>
          <a:prstGeom prst="rect">
            <a:avLst/>
          </a:prstGeom>
        </p:spPr>
      </p:pic>
      <p:sp>
        <p:nvSpPr>
          <p:cNvPr id="11" name="Flowchart: Connector 10"/>
          <p:cNvSpPr/>
          <p:nvPr/>
        </p:nvSpPr>
        <p:spPr>
          <a:xfrm>
            <a:off x="3352800" y="914400"/>
            <a:ext cx="762000" cy="762000"/>
          </a:xfrm>
          <a:prstGeom prst="flowChartConnector">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FFFF00"/>
                </a:solidFill>
              </a:rPr>
              <a:t>O</a:t>
            </a:r>
            <a:endParaRPr lang="en-US" sz="5400" dirty="0">
              <a:solidFill>
                <a:srgbClr val="FFFF00"/>
              </a:solidFill>
            </a:endParaRPr>
          </a:p>
        </p:txBody>
      </p:sp>
      <p:sp>
        <p:nvSpPr>
          <p:cNvPr id="12" name="Flowchart: Connector 11"/>
          <p:cNvSpPr/>
          <p:nvPr/>
        </p:nvSpPr>
        <p:spPr>
          <a:xfrm>
            <a:off x="1447800" y="2209800"/>
            <a:ext cx="762000" cy="76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t>H</a:t>
            </a:r>
            <a:endParaRPr lang="en-US" sz="5400" dirty="0"/>
          </a:p>
        </p:txBody>
      </p:sp>
      <p:sp>
        <p:nvSpPr>
          <p:cNvPr id="13" name="Flowchart: Connector 12"/>
          <p:cNvSpPr/>
          <p:nvPr/>
        </p:nvSpPr>
        <p:spPr>
          <a:xfrm>
            <a:off x="7543800" y="457200"/>
            <a:ext cx="762000" cy="762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H</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 0  L 0.25 0.33333  E" pathEditMode="relative" ptsTypes="">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 2.22222E-6 L 0.40833 0.17778 " pathEditMode="relative" rAng="0" ptsTypes="AA">
                                      <p:cBhvr>
                                        <p:cTn id="10" dur="2000" fill="hold"/>
                                        <p:tgtEl>
                                          <p:spTgt spid="12"/>
                                        </p:tgtEl>
                                        <p:attrNameLst>
                                          <p:attrName>ppt_x</p:attrName>
                                          <p:attrName>ppt_y</p:attrName>
                                        </p:attrNameLst>
                                      </p:cBhvr>
                                      <p:rCtr x="204" y="89"/>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3.33333E-6 -2.22222E-6 L -0.15 0.42222 " pathEditMode="relative" rAng="0" ptsTypes="AA">
                                      <p:cBhvr>
                                        <p:cTn id="14" dur="2000" fill="hold"/>
                                        <p:tgtEl>
                                          <p:spTgt spid="13"/>
                                        </p:tgtEl>
                                        <p:attrNameLst>
                                          <p:attrName>ppt_x</p:attrName>
                                          <p:attrName>ppt_y</p:attrName>
                                        </p:attrNameLst>
                                      </p:cBhvr>
                                      <p:rCtr x="-75" y="211"/>
                                    </p:animMotion>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ppt_x</p:attrName>
                                        </p:attrNameLst>
                                      </p:cBhvr>
                                      <p:tavLst>
                                        <p:tav tm="0">
                                          <p:val>
                                            <p:strVal val="#ppt_x-.2"/>
                                          </p:val>
                                        </p:tav>
                                        <p:tav tm="100000">
                                          <p:val>
                                            <p:strVal val="#ppt_x"/>
                                          </p:val>
                                        </p:tav>
                                      </p:tavLst>
                                    </p:anim>
                                    <p:anim calcmode="lin" valueType="num">
                                      <p:cBhvr>
                                        <p:cTn id="3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hn Dalton.jpg"/>
          <p:cNvPicPr>
            <a:picLocks noChangeAspect="1"/>
          </p:cNvPicPr>
          <p:nvPr/>
        </p:nvPicPr>
        <p:blipFill>
          <a:blip r:embed="rId3"/>
          <a:stretch>
            <a:fillRect/>
          </a:stretch>
        </p:blipFill>
        <p:spPr>
          <a:xfrm>
            <a:off x="0" y="0"/>
            <a:ext cx="3638550" cy="4387663"/>
          </a:xfrm>
          <a:prstGeom prst="rect">
            <a:avLst/>
          </a:prstGeom>
          <a:ln>
            <a:noFill/>
          </a:ln>
          <a:effectLst>
            <a:softEdge rad="112500"/>
          </a:effectLst>
        </p:spPr>
      </p:pic>
      <p:sp>
        <p:nvSpPr>
          <p:cNvPr id="4" name="TextBox 3"/>
          <p:cNvSpPr txBox="1"/>
          <p:nvPr/>
        </p:nvSpPr>
        <p:spPr>
          <a:xfrm>
            <a:off x="152400" y="3657600"/>
            <a:ext cx="3352800" cy="5232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2800" dirty="0" smtClean="0">
                <a:latin typeface="NikoshBAN" pitchFamily="2" charset="0"/>
                <a:cs typeface="NikoshBAN" pitchFamily="2" charset="0"/>
              </a:rPr>
              <a:t>ইংরেজ বিজ্ঞানী জন ডাল্টন</a:t>
            </a:r>
            <a:endParaRPr lang="en-US" sz="2800" dirty="0">
              <a:latin typeface="NikoshBAN" pitchFamily="2" charset="0"/>
              <a:cs typeface="NikoshBAN" pitchFamily="2" charset="0"/>
            </a:endParaRPr>
          </a:p>
        </p:txBody>
      </p:sp>
      <p:sp>
        <p:nvSpPr>
          <p:cNvPr id="5" name="TextBox 4"/>
          <p:cNvSpPr txBox="1"/>
          <p:nvPr/>
        </p:nvSpPr>
        <p:spPr>
          <a:xfrm>
            <a:off x="381000" y="4267200"/>
            <a:ext cx="8458200" cy="2246769"/>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2800" dirty="0" smtClean="0">
                <a:latin typeface="NikoshBAN" pitchFamily="2" charset="0"/>
                <a:cs typeface="NikoshBAN" pitchFamily="2" charset="0"/>
              </a:rPr>
              <a:t>জন ডাল্টনের মতবাদঃ</a:t>
            </a:r>
          </a:p>
          <a:p>
            <a:r>
              <a:rPr lang="bn-BD" sz="2800" dirty="0" smtClean="0">
                <a:latin typeface="NikoshBAN" pitchFamily="2" charset="0"/>
                <a:cs typeface="NikoshBAN" pitchFamily="2" charset="0"/>
              </a:rPr>
              <a:t>১। মৌলিক পদার্থসমূহ পরমাণু নামক ক্ষুদ্র ক্ষুদ্র কণা দিয়ে গঠিত।</a:t>
            </a:r>
          </a:p>
          <a:p>
            <a:r>
              <a:rPr lang="bn-BD" sz="2800" dirty="0" smtClean="0">
                <a:latin typeface="NikoshBAN" pitchFamily="2" charset="0"/>
                <a:cs typeface="NikoshBAN" pitchFamily="2" charset="0"/>
              </a:rPr>
              <a:t>২। একটি মৌলের বা মৌলিক পদার্থের সকল পরমাণু একই রকম।</a:t>
            </a:r>
          </a:p>
          <a:p>
            <a:r>
              <a:rPr lang="bn-BD" sz="2800" dirty="0" smtClean="0">
                <a:latin typeface="NikoshBAN" pitchFamily="2" charset="0"/>
                <a:cs typeface="NikoshBAN" pitchFamily="2" charset="0"/>
              </a:rPr>
              <a:t>৩। একটি মৌলের পরমাণুসমূহ অপর মৌলের পরমাণুসমূহ হতে ভিন্ন রকম।</a:t>
            </a:r>
          </a:p>
          <a:p>
            <a:r>
              <a:rPr lang="bn-BD" sz="2800" dirty="0" smtClean="0">
                <a:latin typeface="NikoshBAN" pitchFamily="2" charset="0"/>
                <a:cs typeface="NikoshBAN" pitchFamily="2" charset="0"/>
              </a:rPr>
              <a:t>৪। যৌগিক পদার্থসমূহ একের অধিক মৌলিক পদার্থ দিয়ে গঠিত।</a:t>
            </a:r>
            <a:endParaRPr lang="en-US" sz="2800" dirty="0">
              <a:latin typeface="NikoshBAN" pitchFamily="2" charset="0"/>
              <a:cs typeface="NikoshBAN" pitchFamily="2" charset="0"/>
            </a:endParaRPr>
          </a:p>
        </p:txBody>
      </p:sp>
      <p:sp>
        <p:nvSpPr>
          <p:cNvPr id="6" name="TextBox 5"/>
          <p:cNvSpPr txBox="1"/>
          <p:nvPr/>
        </p:nvSpPr>
        <p:spPr>
          <a:xfrm>
            <a:off x="4038600" y="2057400"/>
            <a:ext cx="3276600" cy="646331"/>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3600" dirty="0" smtClean="0">
                <a:latin typeface="NikoshBAN" pitchFamily="2" charset="0"/>
                <a:cs typeface="NikoshBAN" pitchFamily="2" charset="0"/>
              </a:rPr>
              <a:t>সাল</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a:t>
            </a:r>
            <a:r>
              <a:rPr lang="bn-BD" sz="3600" dirty="0" smtClean="0">
                <a:latin typeface="NikoshBAN" pitchFamily="2" charset="0"/>
                <a:cs typeface="NikoshBAN" pitchFamily="2" charset="0"/>
              </a:rPr>
              <a:t>১৮০৩ খ্রিস্টাব্দ</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438400" y="990600"/>
            <a:ext cx="3962400" cy="1295400"/>
          </a:xfrm>
          <a:prstGeom prst="horizontalScroll">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একক কাজ</a:t>
            </a:r>
            <a:endParaRPr lang="en-US" sz="3600" dirty="0">
              <a:latin typeface="NikoshBAN" pitchFamily="2" charset="0"/>
              <a:cs typeface="NikoshBAN" pitchFamily="2" charset="0"/>
            </a:endParaRPr>
          </a:p>
        </p:txBody>
      </p:sp>
      <p:sp>
        <p:nvSpPr>
          <p:cNvPr id="4" name="TextBox 3"/>
          <p:cNvSpPr txBox="1"/>
          <p:nvPr/>
        </p:nvSpPr>
        <p:spPr>
          <a:xfrm>
            <a:off x="838200" y="2958405"/>
            <a:ext cx="7924800" cy="1384995"/>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800" dirty="0" smtClean="0">
                <a:latin typeface="NikoshBAN" pitchFamily="2" charset="0"/>
                <a:cs typeface="NikoshBAN" pitchFamily="2" charset="0"/>
              </a:rPr>
              <a:t>পদার্থের ক্ষুদ্রতম কণা সম্পর্কে ডেমক্রিটাস, অ্যারিস্টটল ও জন ডাল্টনের মতবাদের মধ্যে কোন মতবাদটি সর্বজন সমর্থিত এবং কেন? যুক্তিসহ তোমার মতামত দাও। </a:t>
            </a:r>
            <a:endParaRPr lang="en-US" sz="2800" dirty="0">
              <a:latin typeface="NikoshBAN" pitchFamily="2" charset="0"/>
              <a:cs typeface="NikoshBAN" pitchFamily="2" charset="0"/>
            </a:endParaRPr>
          </a:p>
        </p:txBody>
      </p:sp>
      <p:sp>
        <p:nvSpPr>
          <p:cNvPr id="5" name="TextBox 4"/>
          <p:cNvSpPr txBox="1"/>
          <p:nvPr/>
        </p:nvSpPr>
        <p:spPr>
          <a:xfrm>
            <a:off x="6629400" y="1371600"/>
            <a:ext cx="1676400" cy="523220"/>
          </a:xfrm>
          <a:prstGeom prst="rect">
            <a:avLst/>
          </a:prstGeom>
          <a:solidFill>
            <a:srgbClr val="00B0F0"/>
          </a:solidFill>
        </p:spPr>
        <p:txBody>
          <a:bodyPr wrap="square" rtlCol="0">
            <a:spAutoFit/>
          </a:bodyPr>
          <a:lstStyle/>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১০ </a:t>
            </a:r>
            <a:r>
              <a:rPr lang="bn-BD" sz="2800" dirty="0" smtClean="0">
                <a:latin typeface="NikoshBAN" pitchFamily="2" charset="0"/>
                <a:cs typeface="NikoshBAN" pitchFamily="2" charset="0"/>
              </a:rPr>
              <a:t>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dek1.jpg"/>
          <p:cNvPicPr>
            <a:picLocks noChangeAspect="1"/>
          </p:cNvPicPr>
          <p:nvPr/>
        </p:nvPicPr>
        <p:blipFill>
          <a:blip r:embed="rId3" cstate="print"/>
          <a:stretch>
            <a:fillRect/>
          </a:stretch>
        </p:blipFill>
        <p:spPr>
          <a:xfrm>
            <a:off x="381000" y="1371600"/>
            <a:ext cx="1371600" cy="1737360"/>
          </a:xfrm>
          <a:prstGeom prst="rect">
            <a:avLst/>
          </a:prstGeom>
        </p:spPr>
      </p:pic>
      <p:pic>
        <p:nvPicPr>
          <p:cNvPr id="6" name="Picture 5" descr="kona3 - Copy (2).jpg"/>
          <p:cNvPicPr>
            <a:picLocks noChangeAspect="1"/>
          </p:cNvPicPr>
          <p:nvPr/>
        </p:nvPicPr>
        <p:blipFill>
          <a:blip r:embed="rId4" cstate="print"/>
          <a:stretch>
            <a:fillRect/>
          </a:stretch>
        </p:blipFill>
        <p:spPr>
          <a:xfrm>
            <a:off x="2362200" y="1447800"/>
            <a:ext cx="1371600" cy="1737360"/>
          </a:xfrm>
          <a:prstGeom prst="rect">
            <a:avLst/>
          </a:prstGeom>
        </p:spPr>
      </p:pic>
      <p:pic>
        <p:nvPicPr>
          <p:cNvPr id="7" name="Picture 6" descr="kona3 - Copy (3).jpg"/>
          <p:cNvPicPr>
            <a:picLocks noChangeAspect="1"/>
          </p:cNvPicPr>
          <p:nvPr/>
        </p:nvPicPr>
        <p:blipFill>
          <a:blip r:embed="rId5" cstate="print"/>
          <a:stretch>
            <a:fillRect/>
          </a:stretch>
        </p:blipFill>
        <p:spPr>
          <a:xfrm>
            <a:off x="0" y="4343400"/>
            <a:ext cx="1371600" cy="1737360"/>
          </a:xfrm>
          <a:prstGeom prst="rect">
            <a:avLst/>
          </a:prstGeom>
        </p:spPr>
      </p:pic>
      <p:pic>
        <p:nvPicPr>
          <p:cNvPr id="8" name="Picture 7" descr="kona3 - Copy.jpg"/>
          <p:cNvPicPr>
            <a:picLocks noChangeAspect="1"/>
          </p:cNvPicPr>
          <p:nvPr/>
        </p:nvPicPr>
        <p:blipFill>
          <a:blip r:embed="rId6" cstate="print"/>
          <a:stretch>
            <a:fillRect/>
          </a:stretch>
        </p:blipFill>
        <p:spPr>
          <a:xfrm>
            <a:off x="2133600" y="4038600"/>
            <a:ext cx="1371600" cy="1524000"/>
          </a:xfrm>
          <a:prstGeom prst="rect">
            <a:avLst/>
          </a:prstGeom>
        </p:spPr>
      </p:pic>
      <p:sp>
        <p:nvSpPr>
          <p:cNvPr id="9" name="TextBox 8"/>
          <p:cNvSpPr txBox="1"/>
          <p:nvPr/>
        </p:nvSpPr>
        <p:spPr>
          <a:xfrm>
            <a:off x="762000" y="6019800"/>
            <a:ext cx="1600200" cy="523220"/>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2800" dirty="0" smtClean="0">
                <a:latin typeface="NikoshBAN" pitchFamily="2" charset="0"/>
                <a:cs typeface="NikoshBAN" pitchFamily="2" charset="0"/>
              </a:rPr>
              <a:t> পরমাণু</a:t>
            </a:r>
            <a:endParaRPr lang="en-US" sz="2800" dirty="0">
              <a:latin typeface="NikoshBAN" pitchFamily="2" charset="0"/>
              <a:cs typeface="NikoshBAN" pitchFamily="2" charset="0"/>
            </a:endParaRPr>
          </a:p>
        </p:txBody>
      </p:sp>
      <p:sp>
        <p:nvSpPr>
          <p:cNvPr id="14" name="TextBox 13"/>
          <p:cNvSpPr txBox="1"/>
          <p:nvPr/>
        </p:nvSpPr>
        <p:spPr>
          <a:xfrm>
            <a:off x="6629400" y="5707559"/>
            <a:ext cx="1676400" cy="523220"/>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2800" dirty="0" smtClean="0">
                <a:latin typeface="NikoshBAN" pitchFamily="2" charset="0"/>
                <a:cs typeface="NikoshBAN" pitchFamily="2" charset="0"/>
              </a:rPr>
              <a:t>পদার্থ</a:t>
            </a:r>
            <a:endParaRPr lang="en-US" sz="2800" dirty="0">
              <a:latin typeface="NikoshBAN" pitchFamily="2" charset="0"/>
              <a:cs typeface="NikoshBAN" pitchFamily="2" charset="0"/>
            </a:endParaRPr>
          </a:p>
        </p:txBody>
      </p:sp>
      <p:pic>
        <p:nvPicPr>
          <p:cNvPr id="10" name="Picture 9" descr="geeky_girl_looking_at_microscope_hg_clr.gif"/>
          <p:cNvPicPr>
            <a:picLocks noChangeAspect="1"/>
          </p:cNvPicPr>
          <p:nvPr/>
        </p:nvPicPr>
        <p:blipFill>
          <a:blip r:embed="rId7"/>
          <a:stretch>
            <a:fillRect/>
          </a:stretch>
        </p:blipFill>
        <p:spPr>
          <a:xfrm>
            <a:off x="0" y="0"/>
            <a:ext cx="2057400" cy="1716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1.48148E-6 L 0.5 -0.01551 " pathEditMode="relative" rAng="0" ptsTypes="AA">
                                      <p:cBhvr>
                                        <p:cTn id="6" dur="2000" fill="hold"/>
                                        <p:tgtEl>
                                          <p:spTgt spid="6"/>
                                        </p:tgtEl>
                                        <p:attrNameLst>
                                          <p:attrName>ppt_x</p:attrName>
                                          <p:attrName>ppt_y</p:attrName>
                                        </p:attrNameLst>
                                      </p:cBhvr>
                                      <p:rCtr x="250" y="-8"/>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075 0.00671 L 0.575 -0.0044 " pathEditMode="relative" rAng="0" ptsTypes="AA">
                                      <p:cBhvr>
                                        <p:cTn id="10" dur="2000" fill="hold"/>
                                        <p:tgtEl>
                                          <p:spTgt spid="5"/>
                                        </p:tgtEl>
                                        <p:attrNameLst>
                                          <p:attrName>ppt_x</p:attrName>
                                          <p:attrName>ppt_y</p:attrName>
                                        </p:attrNameLst>
                                      </p:cBhvr>
                                      <p:rCtr x="250" y="-6"/>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0.00834 -0.01111 L 0.525 -0.14444 " pathEditMode="relative" rAng="0" ptsTypes="AA">
                                      <p:cBhvr>
                                        <p:cTn id="14" dur="2000" fill="hold"/>
                                        <p:tgtEl>
                                          <p:spTgt spid="8"/>
                                        </p:tgtEl>
                                        <p:attrNameLst>
                                          <p:attrName>ppt_x</p:attrName>
                                          <p:attrName>ppt_y</p:attrName>
                                        </p:attrNameLst>
                                      </p:cBhvr>
                                      <p:rCtr x="258" y="-67"/>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0.00833 -3.7037E-6 L 0.61667 -0.19328 " pathEditMode="relative" rAng="0" ptsTypes="AA">
                                      <p:cBhvr>
                                        <p:cTn id="18" dur="2000" fill="hold"/>
                                        <p:tgtEl>
                                          <p:spTgt spid="7"/>
                                        </p:tgtEl>
                                        <p:attrNameLst>
                                          <p:attrName>ppt_x</p:attrName>
                                          <p:attrName>ppt_y</p:attrName>
                                        </p:attrNameLst>
                                      </p:cBhvr>
                                      <p:rCtr x="313" y="-97"/>
                                    </p:animMotion>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Down Ribbon 1"/>
          <p:cNvSpPr/>
          <p:nvPr/>
        </p:nvSpPr>
        <p:spPr>
          <a:xfrm>
            <a:off x="228600" y="533400"/>
            <a:ext cx="8915400" cy="13716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rgbClr val="FFFF00"/>
                </a:solidFill>
                <a:latin typeface="NikoshBAN" pitchFamily="2" charset="0"/>
                <a:cs typeface="NikoshBAN" pitchFamily="2" charset="0"/>
              </a:rPr>
              <a:t>দলগত কাজ</a:t>
            </a:r>
            <a:endParaRPr lang="en-US" sz="6000" dirty="0">
              <a:solidFill>
                <a:srgbClr val="FFFF00"/>
              </a:solidFill>
              <a:latin typeface="NikoshBAN" pitchFamily="2" charset="0"/>
              <a:cs typeface="NikoshBAN" pitchFamily="2" charset="0"/>
            </a:endParaRPr>
          </a:p>
        </p:txBody>
      </p:sp>
      <p:sp>
        <p:nvSpPr>
          <p:cNvPr id="3" name="TextBox 2"/>
          <p:cNvSpPr txBox="1"/>
          <p:nvPr/>
        </p:nvSpPr>
        <p:spPr>
          <a:xfrm>
            <a:off x="1371600" y="3969603"/>
            <a:ext cx="6477000" cy="646331"/>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600" dirty="0" smtClean="0">
                <a:latin typeface="NikoshBAN" pitchFamily="2" charset="0"/>
                <a:cs typeface="NikoshBAN" pitchFamily="2" charset="0"/>
              </a:rPr>
              <a:t>অণু ও পরমাণুর মধ্যে ৩টি পার্থক্য লেখ।</a:t>
            </a:r>
            <a:endParaRPr lang="en-US" sz="3600" dirty="0">
              <a:latin typeface="NikoshBAN" pitchFamily="2" charset="0"/>
              <a:cs typeface="NikoshBAN" pitchFamily="2" charset="0"/>
            </a:endParaRPr>
          </a:p>
        </p:txBody>
      </p:sp>
      <p:sp>
        <p:nvSpPr>
          <p:cNvPr id="4" name="TextBox 3"/>
          <p:cNvSpPr txBox="1"/>
          <p:nvPr/>
        </p:nvSpPr>
        <p:spPr>
          <a:xfrm>
            <a:off x="6553200" y="1981200"/>
            <a:ext cx="1981200" cy="584775"/>
          </a:xfrm>
          <a:prstGeom prst="rect">
            <a:avLst/>
          </a:prstGeom>
          <a:solidFill>
            <a:schemeClr val="accent1">
              <a:lumMod val="40000"/>
              <a:lumOff val="60000"/>
            </a:schemeClr>
          </a:solidFill>
        </p:spPr>
        <p:txBody>
          <a:bodyPr wrap="square" rtlCol="0">
            <a:spAutoFit/>
          </a:bodyPr>
          <a:lstStyle/>
          <a:p>
            <a:r>
              <a:rPr lang="bn-BD" sz="3200" dirty="0" smtClean="0">
                <a:latin typeface="NikoshBAN" pitchFamily="2" charset="0"/>
                <a:cs typeface="NikoshBAN" pitchFamily="2" charset="0"/>
              </a:rPr>
              <a:t>সময়</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১০ </a:t>
            </a:r>
            <a:r>
              <a:rPr lang="bn-BD" sz="3200" dirty="0" smtClean="0">
                <a:latin typeface="NikoshBAN" pitchFamily="2" charset="0"/>
                <a:cs typeface="NikoshBAN" pitchFamily="2" charset="0"/>
              </a:rPr>
              <a:t>মি</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2057400" y="457200"/>
            <a:ext cx="5638800" cy="1219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latin typeface="NikoshBAN" pitchFamily="2" charset="0"/>
                <a:cs typeface="NikoshBAN" pitchFamily="2" charset="0"/>
              </a:rPr>
              <a:t>মূল্যায়ন</a:t>
            </a:r>
            <a:endParaRPr lang="en-US" sz="6600" dirty="0">
              <a:latin typeface="NikoshBAN" pitchFamily="2" charset="0"/>
              <a:cs typeface="NikoshBAN" pitchFamily="2" charset="0"/>
            </a:endParaRPr>
          </a:p>
        </p:txBody>
      </p:sp>
      <p:sp>
        <p:nvSpPr>
          <p:cNvPr id="4" name="TextBox 3"/>
          <p:cNvSpPr txBox="1"/>
          <p:nvPr/>
        </p:nvSpPr>
        <p:spPr>
          <a:xfrm>
            <a:off x="381000" y="1828800"/>
            <a:ext cx="8305800" cy="523220"/>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800" dirty="0" smtClean="0">
                <a:latin typeface="NikoshBAN" pitchFamily="2" charset="0"/>
                <a:cs typeface="NikoshBAN" pitchFamily="2" charset="0"/>
              </a:rPr>
              <a:t>1.  </a:t>
            </a:r>
            <a:r>
              <a:rPr lang="bn-BD" sz="2800" dirty="0" smtClean="0">
                <a:latin typeface="NikoshBAN" pitchFamily="2" charset="0"/>
                <a:cs typeface="NikoshBAN" pitchFamily="2" charset="0"/>
              </a:rPr>
              <a:t>পরমাণুবাদে অবদান আছে এমন তিনজন দার্শনিক ও বিজ্ঞানীর নাম বল।</a:t>
            </a:r>
            <a:endParaRPr lang="en-US" sz="2800" dirty="0">
              <a:latin typeface="NikoshBAN" pitchFamily="2" charset="0"/>
              <a:cs typeface="NikoshBAN" pitchFamily="2" charset="0"/>
            </a:endParaRPr>
          </a:p>
        </p:txBody>
      </p:sp>
      <p:sp>
        <p:nvSpPr>
          <p:cNvPr id="5" name="TextBox 4"/>
          <p:cNvSpPr txBox="1"/>
          <p:nvPr/>
        </p:nvSpPr>
        <p:spPr>
          <a:xfrm>
            <a:off x="457200" y="2743200"/>
            <a:ext cx="5638800" cy="523220"/>
          </a:xfrm>
          <a:prstGeom prst="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800" dirty="0" smtClean="0">
                <a:latin typeface="NikoshBAN" pitchFamily="2" charset="0"/>
                <a:cs typeface="NikoshBAN" pitchFamily="2" charset="0"/>
              </a:rPr>
              <a:t>2. </a:t>
            </a:r>
            <a:r>
              <a:rPr lang="bn-BD" sz="2800" dirty="0" smtClean="0">
                <a:latin typeface="NikoshBAN" pitchFamily="2" charset="0"/>
                <a:cs typeface="NikoshBAN" pitchFamily="2" charset="0"/>
              </a:rPr>
              <a:t>অণু ও পরমাণুর মধ্যে দুইটি পার্থক্য উল্লেখ কর।</a:t>
            </a:r>
            <a:endParaRPr lang="en-US" sz="2800" dirty="0">
              <a:latin typeface="NikoshBAN" pitchFamily="2" charset="0"/>
              <a:cs typeface="NikoshBAN" pitchFamily="2" charset="0"/>
            </a:endParaRPr>
          </a:p>
        </p:txBody>
      </p:sp>
      <p:sp>
        <p:nvSpPr>
          <p:cNvPr id="6" name="TextBox 5"/>
          <p:cNvSpPr txBox="1"/>
          <p:nvPr/>
        </p:nvSpPr>
        <p:spPr>
          <a:xfrm>
            <a:off x="457200" y="3581400"/>
            <a:ext cx="6477000" cy="523220"/>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2800" dirty="0" smtClean="0">
                <a:latin typeface="NikoshBAN" pitchFamily="2" charset="0"/>
                <a:cs typeface="NikoshBAN" pitchFamily="2" charset="0"/>
              </a:rPr>
              <a:t>3. </a:t>
            </a:r>
            <a:r>
              <a:rPr lang="bn-BD" sz="2800" dirty="0" smtClean="0">
                <a:latin typeface="NikoshBAN" pitchFamily="2" charset="0"/>
                <a:cs typeface="NikoshBAN" pitchFamily="2" charset="0"/>
              </a:rPr>
              <a:t>পরমানূ সম্পর্কে জন ডাল্টনের তিনটি মত উল্লেখ  কর।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09600"/>
            <a:ext cx="4495800" cy="707886"/>
          </a:xfrm>
          <a:prstGeom prst="rect">
            <a:avLst/>
          </a:prstGeom>
          <a:solidFill>
            <a:srgbClr val="00B0F0"/>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4000" dirty="0" smtClean="0">
                <a:latin typeface="NikoshBAN" pitchFamily="2" charset="0"/>
                <a:cs typeface="NikoshBAN" pitchFamily="2" charset="0"/>
              </a:rPr>
              <a:t>বাড়ির কাজ</a:t>
            </a:r>
            <a:endParaRPr lang="en-US" sz="4000" dirty="0">
              <a:latin typeface="NikoshBAN" pitchFamily="2" charset="0"/>
              <a:cs typeface="NikoshBAN" pitchFamily="2" charset="0"/>
            </a:endParaRPr>
          </a:p>
        </p:txBody>
      </p:sp>
      <p:sp>
        <p:nvSpPr>
          <p:cNvPr id="3" name="TextBox 2"/>
          <p:cNvSpPr txBox="1"/>
          <p:nvPr/>
        </p:nvSpPr>
        <p:spPr>
          <a:xfrm>
            <a:off x="914400" y="2819400"/>
            <a:ext cx="7772400" cy="1200329"/>
          </a:xfrm>
          <a:prstGeom prst="rect">
            <a:avLst/>
          </a:prstGeom>
          <a:solidFill>
            <a:srgbClr val="00B0F0"/>
          </a:solidFill>
          <a:ln w="12700">
            <a:solidFill>
              <a:srgbClr val="FF0000"/>
            </a:solid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bn-BD" sz="3600" dirty="0" smtClean="0">
                <a:latin typeface="NikoshBAN" pitchFamily="2" charset="0"/>
                <a:cs typeface="NikoshBAN" pitchFamily="2" charset="0"/>
              </a:rPr>
              <a:t>ডেমোক্রিটাস, অ্যারিস্টটাল ও জন ডাল্টনের মতবাদের মধ্যে অমিলগুলো লিখে আনবে।</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Ribbon 1"/>
          <p:cNvSpPr/>
          <p:nvPr/>
        </p:nvSpPr>
        <p:spPr>
          <a:xfrm>
            <a:off x="0" y="533400"/>
            <a:ext cx="8991600" cy="129540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latin typeface="NikoshBAN" pitchFamily="2" charset="0"/>
                <a:cs typeface="NikoshBAN" pitchFamily="2" charset="0"/>
              </a:rPr>
              <a:t>ধন্যবাদ</a:t>
            </a:r>
            <a:endParaRPr lang="en-US" sz="9600" dirty="0">
              <a:latin typeface="NikoshBAN" pitchFamily="2" charset="0"/>
              <a:cs typeface="NikoshBAN" pitchFamily="2" charset="0"/>
            </a:endParaRPr>
          </a:p>
        </p:txBody>
      </p:sp>
      <p:pic>
        <p:nvPicPr>
          <p:cNvPr id="3" name="Picture 2" descr="big-fwork.gif"/>
          <p:cNvPicPr>
            <a:picLocks noChangeAspect="1"/>
          </p:cNvPicPr>
          <p:nvPr/>
        </p:nvPicPr>
        <p:blipFill>
          <a:blip r:embed="rId2"/>
          <a:stretch>
            <a:fillRect/>
          </a:stretch>
        </p:blipFill>
        <p:spPr>
          <a:xfrm>
            <a:off x="1828800" y="2057400"/>
            <a:ext cx="4762500" cy="45148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04800"/>
            <a:ext cx="3733800" cy="830997"/>
          </a:xfrm>
          <a:prstGeom prst="rect">
            <a:avLst/>
          </a:prstGeom>
          <a:solidFill>
            <a:srgbClr val="00B05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pic>
        <p:nvPicPr>
          <p:cNvPr id="5" name="Picture 4" descr="geeky_girl_looking_at_microscope_hg_clr.gif"/>
          <p:cNvPicPr>
            <a:picLocks noChangeAspect="1"/>
          </p:cNvPicPr>
          <p:nvPr/>
        </p:nvPicPr>
        <p:blipFill>
          <a:blip r:embed="rId3"/>
          <a:stretch>
            <a:fillRect/>
          </a:stretch>
        </p:blipFill>
        <p:spPr>
          <a:xfrm>
            <a:off x="1524000" y="1676400"/>
            <a:ext cx="5046293" cy="4210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35114"/>
            <a:ext cx="3505200" cy="707886"/>
          </a:xfrm>
          <a:prstGeom prst="rect">
            <a:avLst/>
          </a:prstGeom>
          <a:solidFill>
            <a:srgbClr val="00B0F0"/>
          </a:solidFill>
          <a:ln w="19050">
            <a:solidFill>
              <a:srgbClr val="FF0000"/>
            </a:solidFill>
          </a:ln>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381000" y="1524000"/>
            <a:ext cx="8382000" cy="4216539"/>
          </a:xfrm>
          <a:prstGeom prst="rect">
            <a:avLst/>
          </a:prstGeom>
          <a:solidFill>
            <a:srgbClr val="00B0F0"/>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যাঁদের নির্দেশনা, পরামর্শ ও তত্ত্বাবধানে এই মডেল কন্টেন্ট সমৃদ্ধ এরা হলেন-</a:t>
            </a:r>
          </a:p>
          <a:p>
            <a:r>
              <a:rPr lang="bn-BD" sz="3600" dirty="0" smtClean="0">
                <a:latin typeface="NikoshBAN" pitchFamily="2" charset="0"/>
                <a:cs typeface="NikoshBAN" pitchFamily="2" charset="0"/>
              </a:rPr>
              <a:t>জনাব সামসুদ্দিন আহমেদ তালুকদার </a:t>
            </a:r>
            <a:endParaRPr lang="bn-BD" sz="2800" dirty="0" smtClean="0">
              <a:latin typeface="NikoshBAN" pitchFamily="2" charset="0"/>
              <a:cs typeface="NikoshBAN" pitchFamily="2" charset="0"/>
            </a:endParaRPr>
          </a:p>
          <a:p>
            <a:r>
              <a:rPr lang="bn-BD" sz="2000" dirty="0" smtClean="0">
                <a:latin typeface="NikoshBAN" pitchFamily="2" charset="0"/>
                <a:cs typeface="NikoshBAN" pitchFamily="2" charset="0"/>
              </a:rPr>
              <a:t>                                        প্রভাষক, টিটিসি, কুমিল্লা।</a:t>
            </a:r>
          </a:p>
          <a:p>
            <a:r>
              <a:rPr lang="bn-BD" sz="3600" dirty="0" smtClean="0">
                <a:latin typeface="NikoshBAN" pitchFamily="2" charset="0"/>
                <a:cs typeface="NikoshBAN" pitchFamily="2" charset="0"/>
              </a:rPr>
              <a:t>জনাব খাদিজা ইয়াছমিন</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ঢাকা।</a:t>
            </a:r>
            <a:endParaRPr lang="bn-BD" sz="2800" dirty="0" smtClean="0">
              <a:latin typeface="NikoshBAN" pitchFamily="2" charset="0"/>
              <a:cs typeface="NikoshBAN" pitchFamily="2" charset="0"/>
            </a:endParaRPr>
          </a:p>
          <a:p>
            <a:r>
              <a:rPr lang="bn-BD" sz="3600" dirty="0" smtClean="0">
                <a:latin typeface="NikoshBAN" pitchFamily="2" charset="0"/>
                <a:cs typeface="NikoshBAN" pitchFamily="2" charset="0"/>
              </a:rPr>
              <a:t>জনাব মোঃ তাজুল ইসলাম</a:t>
            </a:r>
          </a:p>
          <a:p>
            <a:r>
              <a:rPr lang="bn-BD" sz="2800" dirty="0" smtClean="0">
                <a:latin typeface="NikoshBAN" pitchFamily="2" charset="0"/>
                <a:cs typeface="NikoshBAN" pitchFamily="2" charset="0"/>
              </a:rPr>
              <a:t>          </a:t>
            </a:r>
            <a:r>
              <a:rPr lang="bn-BD" sz="2000" dirty="0" smtClean="0">
                <a:latin typeface="NikoshBAN" pitchFamily="2" charset="0"/>
                <a:cs typeface="NikoshBAN" pitchFamily="2" charset="0"/>
              </a:rPr>
              <a:t>সহকারী অধ্যাপক, টিটিসি, পাবনা।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81000"/>
            <a:ext cx="8534399" cy="5943600"/>
            <a:chOff x="228600" y="381000"/>
            <a:chExt cx="8534399" cy="5943600"/>
          </a:xfrm>
        </p:grpSpPr>
        <p:sp>
          <p:nvSpPr>
            <p:cNvPr id="16" name="Rounded Rectangle 15"/>
            <p:cNvSpPr/>
            <p:nvPr/>
          </p:nvSpPr>
          <p:spPr>
            <a:xfrm>
              <a:off x="228600" y="3048000"/>
              <a:ext cx="4114801" cy="32766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সপ্তম</a:t>
              </a:r>
            </a:p>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বিজ্ঞান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ষষ্ঠ</a:t>
              </a: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0" name="Picture 9" descr="7.jpg"/>
          <p:cNvPicPr>
            <a:picLocks noChangeAspect="1"/>
          </p:cNvPicPr>
          <p:nvPr/>
        </p:nvPicPr>
        <p:blipFill>
          <a:blip r:embed="rId4"/>
          <a:stretch>
            <a:fillRect/>
          </a:stretch>
        </p:blipFill>
        <p:spPr>
          <a:xfrm>
            <a:off x="6333067" y="457201"/>
            <a:ext cx="1989667" cy="26003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g.jpg"/>
          <p:cNvPicPr>
            <a:picLocks noChangeAspect="1"/>
          </p:cNvPicPr>
          <p:nvPr/>
        </p:nvPicPr>
        <p:blipFill>
          <a:blip r:embed="rId3"/>
          <a:stretch>
            <a:fillRect/>
          </a:stretch>
        </p:blipFill>
        <p:spPr>
          <a:xfrm>
            <a:off x="145330" y="2209801"/>
            <a:ext cx="3764044"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ight Arrow 5"/>
          <p:cNvSpPr/>
          <p:nvPr/>
        </p:nvSpPr>
        <p:spPr>
          <a:xfrm>
            <a:off x="3962400" y="3124200"/>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716026" y="2209801"/>
            <a:ext cx="4275574" cy="3404174"/>
            <a:chOff x="4716026" y="2209800"/>
            <a:chExt cx="4275574" cy="3465821"/>
          </a:xfrm>
        </p:grpSpPr>
        <p:pic>
          <p:nvPicPr>
            <p:cNvPr id="5" name="Picture 4" descr="ata2.jpg"/>
            <p:cNvPicPr>
              <a:picLocks noChangeAspect="1"/>
            </p:cNvPicPr>
            <p:nvPr/>
          </p:nvPicPr>
          <p:blipFill>
            <a:blip r:embed="rId4"/>
            <a:stretch>
              <a:fillRect/>
            </a:stretch>
          </p:blipFill>
          <p:spPr>
            <a:xfrm>
              <a:off x="4716026" y="2209800"/>
              <a:ext cx="4275574"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867400" y="5080256"/>
              <a:ext cx="1600200" cy="595365"/>
            </a:xfrm>
            <a:prstGeom prst="rect">
              <a:avLst/>
            </a:prstGeom>
            <a:noFill/>
          </p:spPr>
          <p:txBody>
            <a:bodyPr wrap="square" rtlCol="0">
              <a:spAutoFit/>
            </a:bodyPr>
            <a:lstStyle/>
            <a:p>
              <a:pPr algn="ctr"/>
              <a:r>
                <a:rPr lang="bn-BD" sz="3200" dirty="0" smtClean="0">
                  <a:latin typeface="NikoshBAN" pitchFamily="2" charset="0"/>
                  <a:cs typeface="NikoshBAN" pitchFamily="2" charset="0"/>
                </a:rPr>
                <a:t>আটা</a:t>
              </a:r>
              <a:endParaRPr lang="en-US" sz="3200" dirty="0">
                <a:latin typeface="NikoshBAN" pitchFamily="2" charset="0"/>
                <a:cs typeface="NikoshBAN" pitchFamily="2" charset="0"/>
              </a:endParaRPr>
            </a:p>
          </p:txBody>
        </p:sp>
      </p:grpSp>
      <p:sp>
        <p:nvSpPr>
          <p:cNvPr id="8" name="TextBox 7"/>
          <p:cNvSpPr txBox="1"/>
          <p:nvPr/>
        </p:nvSpPr>
        <p:spPr>
          <a:xfrm>
            <a:off x="1066800" y="5257800"/>
            <a:ext cx="1600200"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গম</a:t>
            </a:r>
            <a:endParaRPr lang="en-US" sz="3200" dirty="0">
              <a:latin typeface="NikoshBAN" pitchFamily="2" charset="0"/>
              <a:cs typeface="NikoshBAN" pitchFamily="2" charset="0"/>
            </a:endParaRPr>
          </a:p>
        </p:txBody>
      </p:sp>
      <p:sp>
        <p:nvSpPr>
          <p:cNvPr id="9" name="TextBox 8"/>
          <p:cNvSpPr txBox="1"/>
          <p:nvPr/>
        </p:nvSpPr>
        <p:spPr>
          <a:xfrm>
            <a:off x="2209800" y="914400"/>
            <a:ext cx="4343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গম হতে কী পাওয়া যায়? </a:t>
            </a:r>
            <a:endParaRPr lang="en-US" sz="2800" dirty="0">
              <a:latin typeface="NikoshBAN" pitchFamily="2" charset="0"/>
              <a:cs typeface="NikoshBAN" pitchFamily="2" charset="0"/>
            </a:endParaRPr>
          </a:p>
        </p:txBody>
      </p:sp>
      <p:sp>
        <p:nvSpPr>
          <p:cNvPr id="11" name="TextBox 10"/>
          <p:cNvSpPr txBox="1"/>
          <p:nvPr/>
        </p:nvSpPr>
        <p:spPr>
          <a:xfrm>
            <a:off x="1524000" y="5943600"/>
            <a:ext cx="5486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গমের ক্ষুদ্র ক্ষুদ্র কণাকে কি বলে?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304800"/>
            <a:ext cx="4343400" cy="707886"/>
          </a:xfrm>
          <a:prstGeom prst="rect">
            <a:avLst/>
          </a:prstGeom>
          <a:solidFill>
            <a:srgbClr val="00B0F0"/>
          </a:solidFill>
          <a:ln w="19050">
            <a:solidFill>
              <a:srgbClr val="FF0000"/>
            </a:solid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4000" dirty="0" smtClean="0">
                <a:latin typeface="NikoshBAN" pitchFamily="2" charset="0"/>
                <a:cs typeface="NikoshBAN" pitchFamily="2" charset="0"/>
              </a:rPr>
              <a:t>ক্ষুদ্রতম কণার মতবাদ </a:t>
            </a:r>
            <a:endParaRPr lang="en-US" sz="4000" dirty="0">
              <a:latin typeface="NikoshBAN" pitchFamily="2" charset="0"/>
              <a:cs typeface="NikoshBAN" pitchFamily="2" charset="0"/>
            </a:endParaRPr>
          </a:p>
        </p:txBody>
      </p:sp>
      <p:pic>
        <p:nvPicPr>
          <p:cNvPr id="4" name="Picture 3" descr="big-fwork.gif"/>
          <p:cNvPicPr>
            <a:picLocks noChangeAspect="1"/>
          </p:cNvPicPr>
          <p:nvPr/>
        </p:nvPicPr>
        <p:blipFill>
          <a:blip r:embed="rId3"/>
          <a:stretch>
            <a:fillRect/>
          </a:stretch>
        </p:blipFill>
        <p:spPr>
          <a:xfrm>
            <a:off x="3733800" y="1676400"/>
            <a:ext cx="5257800" cy="4984394"/>
          </a:xfrm>
          <a:prstGeom prst="rect">
            <a:avLst/>
          </a:prstGeom>
        </p:spPr>
      </p:pic>
      <p:pic>
        <p:nvPicPr>
          <p:cNvPr id="5" name="Picture 4" descr="chini.jpg"/>
          <p:cNvPicPr>
            <a:picLocks noChangeAspect="1"/>
          </p:cNvPicPr>
          <p:nvPr/>
        </p:nvPicPr>
        <p:blipFill>
          <a:blip r:embed="rId4"/>
          <a:stretch>
            <a:fillRect/>
          </a:stretch>
        </p:blipFill>
        <p:spPr>
          <a:xfrm>
            <a:off x="2590800" y="1447800"/>
            <a:ext cx="6400800" cy="5257800"/>
          </a:xfrm>
          <a:prstGeom prst="rect">
            <a:avLst/>
          </a:prstGeom>
        </p:spPr>
      </p:pic>
      <p:pic>
        <p:nvPicPr>
          <p:cNvPr id="7" name="Picture 6" descr="geeky_girl_looking_at_microscope_hg_clr.gif"/>
          <p:cNvPicPr>
            <a:picLocks noChangeAspect="1"/>
          </p:cNvPicPr>
          <p:nvPr/>
        </p:nvPicPr>
        <p:blipFill>
          <a:blip r:embed="rId5"/>
          <a:stretch>
            <a:fillRect/>
          </a:stretch>
        </p:blipFill>
        <p:spPr>
          <a:xfrm>
            <a:off x="48538" y="1676400"/>
            <a:ext cx="2466062"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5"/>
                                        </p:tgtEl>
                                        <p:attrNameLst>
                                          <p:attrName>ppt_x</p:attrName>
                                        </p:attrNameLst>
                                      </p:cBhvr>
                                      <p:tavLst>
                                        <p:tav tm="0">
                                          <p:val>
                                            <p:strVal val="ppt_x"/>
                                          </p:val>
                                        </p:tav>
                                        <p:tav tm="100000">
                                          <p:val>
                                            <p:strVal val="ppt_x-.2"/>
                                          </p:val>
                                        </p:tav>
                                      </p:tavLst>
                                    </p:anim>
                                    <p:anim calcmode="lin" valueType="num">
                                      <p:cBhvr>
                                        <p:cTn id="7" dur="1000"/>
                                        <p:tgtEl>
                                          <p:spTgt spid="5"/>
                                        </p:tgtEl>
                                        <p:attrNameLst>
                                          <p:attrName>ppt_y</p:attrName>
                                        </p:attrNameLst>
                                      </p:cBhvr>
                                      <p:tavLst>
                                        <p:tav tm="0">
                                          <p:val>
                                            <p:strVal val="ppt_y"/>
                                          </p:val>
                                        </p:tav>
                                        <p:tav tm="100000">
                                          <p:val>
                                            <p:strVal val="ppt_y"/>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776478"/>
            <a:ext cx="6477000" cy="2246769"/>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800" dirty="0" smtClean="0">
                <a:latin typeface="NikoshBAN" pitchFamily="2" charset="0"/>
                <a:cs typeface="NikoshBAN" pitchFamily="2" charset="0"/>
              </a:rPr>
              <a:t>এই পাঠ শেষে শিক্ষার্থীরা-</a:t>
            </a:r>
          </a:p>
          <a:p>
            <a:r>
              <a:rPr lang="en-US" sz="2800" dirty="0" smtClean="0">
                <a:latin typeface="NikoshBAN" pitchFamily="2" charset="0"/>
                <a:cs typeface="NikoshBAN" pitchFamily="2" charset="0"/>
              </a:rPr>
              <a:t>1</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মৌলিক ও যৌগিক পদার্থ কী তা বলতে পারবে</a:t>
            </a:r>
            <a:endParaRPr lang="en-US" sz="2800" dirty="0" smtClean="0">
              <a:latin typeface="NikoshBAN" pitchFamily="2" charset="0"/>
              <a:cs typeface="NikoshBAN" pitchFamily="2" charset="0"/>
            </a:endParaRPr>
          </a:p>
          <a:p>
            <a:r>
              <a:rPr lang="en-US" sz="2800" dirty="0" smtClean="0">
                <a:latin typeface="NikoshBAN" pitchFamily="2" charset="0"/>
                <a:cs typeface="NikoshBAN" pitchFamily="2" charset="0"/>
              </a:rPr>
              <a:t>2</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অণু ও পরমাণুর মধ্যে পার্থক্য বলতে পারবে</a:t>
            </a:r>
            <a:endParaRPr lang="en-US" sz="2800" dirty="0" smtClean="0">
              <a:latin typeface="NikoshBAN" pitchFamily="2" charset="0"/>
              <a:cs typeface="NikoshBAN" pitchFamily="2" charset="0"/>
            </a:endParaRPr>
          </a:p>
          <a:p>
            <a:r>
              <a:rPr lang="en-US" sz="2800" dirty="0" smtClean="0">
                <a:latin typeface="NikoshBAN" pitchFamily="2" charset="0"/>
                <a:cs typeface="NikoshBAN" pitchFamily="2" charset="0"/>
              </a:rPr>
              <a:t>3</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ক্ষুদ্রতম কণার মতবাদ  ব্যাখ্যা করতে পারবে</a:t>
            </a:r>
          </a:p>
          <a:p>
            <a:r>
              <a:rPr lang="en-US" sz="2800" dirty="0" smtClean="0">
                <a:latin typeface="NikoshBAN" pitchFamily="2" charset="0"/>
                <a:cs typeface="NikoshBAN" pitchFamily="2" charset="0"/>
              </a:rPr>
              <a:t>4</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জন ডাল্টনের পরমাণুবাদ ব্যাখ্যা করতে পারবে।</a:t>
            </a:r>
          </a:p>
        </p:txBody>
      </p:sp>
      <p:sp>
        <p:nvSpPr>
          <p:cNvPr id="3" name="TextBox 2"/>
          <p:cNvSpPr txBox="1"/>
          <p:nvPr/>
        </p:nvSpPr>
        <p:spPr>
          <a:xfrm>
            <a:off x="1219200" y="949404"/>
            <a:ext cx="6248400" cy="1107996"/>
          </a:xfrm>
          <a:prstGeom prst="rect">
            <a:avLst/>
          </a:prstGeom>
          <a:solidFill>
            <a:srgbClr val="00B050"/>
          </a:solidFill>
          <a:scene3d>
            <a:camera prst="isometricOffAxis2Left"/>
            <a:lightRig rig="threePt" dir="t"/>
          </a:scene3d>
        </p:spPr>
        <p:txBody>
          <a:bodyPr wrap="square" rtlCol="0">
            <a:spAutoFit/>
          </a:bodyPr>
          <a:lstStyle/>
          <a:p>
            <a:pPr algn="ctr"/>
            <a:r>
              <a:rPr lang="bn-BD" sz="6600" dirty="0" smtClean="0">
                <a:latin typeface="NikoshBAN" pitchFamily="2" charset="0"/>
                <a:cs typeface="NikoshBAN" pitchFamily="2" charset="0"/>
              </a:rPr>
              <a:t>শিখনফল</a:t>
            </a:r>
            <a:endParaRPr lang="en-US" sz="6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ooo - Copy.jpg"/>
          <p:cNvPicPr>
            <a:picLocks noChangeAspect="1"/>
          </p:cNvPicPr>
          <p:nvPr/>
        </p:nvPicPr>
        <p:blipFill>
          <a:blip r:embed="rId3"/>
          <a:stretch>
            <a:fillRect/>
          </a:stretch>
        </p:blipFill>
        <p:spPr>
          <a:xfrm>
            <a:off x="228600" y="152400"/>
            <a:ext cx="5281808" cy="5029200"/>
          </a:xfrm>
          <a:prstGeom prst="rect">
            <a:avLst/>
          </a:prstGeom>
        </p:spPr>
      </p:pic>
      <p:pic>
        <p:nvPicPr>
          <p:cNvPr id="3" name="Picture 2" descr="koooo.jpg"/>
          <p:cNvPicPr>
            <a:picLocks noChangeAspect="1"/>
          </p:cNvPicPr>
          <p:nvPr/>
        </p:nvPicPr>
        <p:blipFill>
          <a:blip r:embed="rId4" cstate="print"/>
          <a:stretch>
            <a:fillRect/>
          </a:stretch>
        </p:blipFill>
        <p:spPr>
          <a:xfrm>
            <a:off x="3657600" y="1691640"/>
            <a:ext cx="228600" cy="289560"/>
          </a:xfrm>
          <a:prstGeom prst="rect">
            <a:avLst/>
          </a:prstGeom>
        </p:spPr>
      </p:pic>
      <p:pic>
        <p:nvPicPr>
          <p:cNvPr id="4" name="Picture 3" descr="koooo.jpg"/>
          <p:cNvPicPr>
            <a:picLocks noChangeAspect="1"/>
          </p:cNvPicPr>
          <p:nvPr/>
        </p:nvPicPr>
        <p:blipFill>
          <a:blip r:embed="rId4" cstate="print"/>
          <a:stretch>
            <a:fillRect/>
          </a:stretch>
        </p:blipFill>
        <p:spPr>
          <a:xfrm>
            <a:off x="3733800" y="1996440"/>
            <a:ext cx="228600" cy="289560"/>
          </a:xfrm>
          <a:prstGeom prst="rect">
            <a:avLst/>
          </a:prstGeom>
        </p:spPr>
      </p:pic>
      <p:pic>
        <p:nvPicPr>
          <p:cNvPr id="5" name="Picture 4" descr="koooo.jpg"/>
          <p:cNvPicPr>
            <a:picLocks noChangeAspect="1"/>
          </p:cNvPicPr>
          <p:nvPr/>
        </p:nvPicPr>
        <p:blipFill>
          <a:blip r:embed="rId4" cstate="print"/>
          <a:stretch>
            <a:fillRect/>
          </a:stretch>
        </p:blipFill>
        <p:spPr>
          <a:xfrm>
            <a:off x="3581400" y="1447800"/>
            <a:ext cx="228600" cy="289560"/>
          </a:xfrm>
          <a:prstGeom prst="rect">
            <a:avLst/>
          </a:prstGeom>
        </p:spPr>
      </p:pic>
      <p:pic>
        <p:nvPicPr>
          <p:cNvPr id="6" name="Picture 5" descr="koooo.jpg"/>
          <p:cNvPicPr>
            <a:picLocks noChangeAspect="1"/>
          </p:cNvPicPr>
          <p:nvPr/>
        </p:nvPicPr>
        <p:blipFill>
          <a:blip r:embed="rId4" cstate="print"/>
          <a:stretch>
            <a:fillRect/>
          </a:stretch>
        </p:blipFill>
        <p:spPr>
          <a:xfrm>
            <a:off x="3810000" y="2286000"/>
            <a:ext cx="228600" cy="289560"/>
          </a:xfrm>
          <a:prstGeom prst="rect">
            <a:avLst/>
          </a:prstGeom>
        </p:spPr>
      </p:pic>
      <p:pic>
        <p:nvPicPr>
          <p:cNvPr id="7" name="Picture 6" descr="koooo.jpg"/>
          <p:cNvPicPr>
            <a:picLocks noChangeAspect="1"/>
          </p:cNvPicPr>
          <p:nvPr/>
        </p:nvPicPr>
        <p:blipFill>
          <a:blip r:embed="rId4" cstate="print"/>
          <a:stretch>
            <a:fillRect/>
          </a:stretch>
        </p:blipFill>
        <p:spPr>
          <a:xfrm>
            <a:off x="3886200" y="2560320"/>
            <a:ext cx="228600" cy="289560"/>
          </a:xfrm>
          <a:prstGeom prst="rect">
            <a:avLst/>
          </a:prstGeom>
        </p:spPr>
      </p:pic>
      <p:pic>
        <p:nvPicPr>
          <p:cNvPr id="8" name="Picture 7" descr="koooo.jpg"/>
          <p:cNvPicPr>
            <a:picLocks noChangeAspect="1"/>
          </p:cNvPicPr>
          <p:nvPr/>
        </p:nvPicPr>
        <p:blipFill>
          <a:blip r:embed="rId4" cstate="print"/>
          <a:stretch>
            <a:fillRect/>
          </a:stretch>
        </p:blipFill>
        <p:spPr>
          <a:xfrm>
            <a:off x="3962400" y="2758440"/>
            <a:ext cx="228600" cy="289560"/>
          </a:xfrm>
          <a:prstGeom prst="rect">
            <a:avLst/>
          </a:prstGeom>
        </p:spPr>
      </p:pic>
      <p:pic>
        <p:nvPicPr>
          <p:cNvPr id="9" name="Picture 8" descr="koooo.jpg"/>
          <p:cNvPicPr>
            <a:picLocks noChangeAspect="1"/>
          </p:cNvPicPr>
          <p:nvPr/>
        </p:nvPicPr>
        <p:blipFill>
          <a:blip r:embed="rId4" cstate="print"/>
          <a:stretch>
            <a:fillRect/>
          </a:stretch>
        </p:blipFill>
        <p:spPr>
          <a:xfrm>
            <a:off x="3962400" y="2987040"/>
            <a:ext cx="228600" cy="289560"/>
          </a:xfrm>
          <a:prstGeom prst="rect">
            <a:avLst/>
          </a:prstGeom>
        </p:spPr>
      </p:pic>
      <p:pic>
        <p:nvPicPr>
          <p:cNvPr id="10" name="Picture 9" descr="koooo.jpg"/>
          <p:cNvPicPr>
            <a:picLocks noChangeAspect="1"/>
          </p:cNvPicPr>
          <p:nvPr/>
        </p:nvPicPr>
        <p:blipFill>
          <a:blip r:embed="rId4" cstate="print"/>
          <a:stretch>
            <a:fillRect/>
          </a:stretch>
        </p:blipFill>
        <p:spPr>
          <a:xfrm>
            <a:off x="3962400" y="3200400"/>
            <a:ext cx="228600" cy="289560"/>
          </a:xfrm>
          <a:prstGeom prst="rect">
            <a:avLst/>
          </a:prstGeom>
        </p:spPr>
      </p:pic>
      <p:sp>
        <p:nvSpPr>
          <p:cNvPr id="12" name="TextBox 11"/>
          <p:cNvSpPr txBox="1"/>
          <p:nvPr/>
        </p:nvSpPr>
        <p:spPr>
          <a:xfrm>
            <a:off x="6477000" y="4495800"/>
            <a:ext cx="2209800" cy="523220"/>
          </a:xfrm>
          <a:prstGeom prst="rect">
            <a:avLst/>
          </a:prstGeom>
          <a:solidFill>
            <a:schemeClr val="accent5">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2800" dirty="0" smtClean="0">
                <a:latin typeface="NikoshBAN" pitchFamily="2" charset="0"/>
                <a:cs typeface="NikoshBAN" pitchFamily="2" charset="0"/>
              </a:rPr>
              <a:t>ক্ষুদ্রতম কণা</a:t>
            </a:r>
            <a:endParaRPr lang="en-US" sz="2800" dirty="0">
              <a:latin typeface="NikoshBAN" pitchFamily="2" charset="0"/>
              <a:cs typeface="NikoshBAN" pitchFamily="2" charset="0"/>
            </a:endParaRPr>
          </a:p>
        </p:txBody>
      </p:sp>
      <p:pic>
        <p:nvPicPr>
          <p:cNvPr id="13" name="Picture 12" descr="geeky_girl_looking_at_microscope_hg_clr.gif"/>
          <p:cNvPicPr>
            <a:picLocks noChangeAspect="1"/>
          </p:cNvPicPr>
          <p:nvPr/>
        </p:nvPicPr>
        <p:blipFill>
          <a:blip r:embed="rId5" cstate="print"/>
          <a:stretch>
            <a:fillRect/>
          </a:stretch>
        </p:blipFill>
        <p:spPr>
          <a:xfrm>
            <a:off x="5867400" y="-152400"/>
            <a:ext cx="2192055" cy="1828800"/>
          </a:xfrm>
          <a:prstGeom prst="rect">
            <a:avLst/>
          </a:prstGeom>
        </p:spPr>
      </p:pic>
      <p:sp>
        <p:nvSpPr>
          <p:cNvPr id="14" name="TextBox 13"/>
          <p:cNvSpPr txBox="1"/>
          <p:nvPr/>
        </p:nvSpPr>
        <p:spPr>
          <a:xfrm>
            <a:off x="4876800" y="5715000"/>
            <a:ext cx="3429000" cy="52322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2800" dirty="0" err="1" smtClean="0">
                <a:latin typeface="NikoshBAN" pitchFamily="2" charset="0"/>
                <a:cs typeface="NikoshBAN" pitchFamily="2" charset="0"/>
              </a:rPr>
              <a:t>পদার্থ</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 </a:t>
            </a:r>
            <a:r>
              <a:rPr lang="en-US" sz="2800" dirty="0" err="1" smtClean="0">
                <a:latin typeface="NikoshBAN" pitchFamily="2" charset="0"/>
                <a:cs typeface="NikoshBAN" pitchFamily="2" charset="0"/>
              </a:rPr>
              <a:t>দিয়ে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তৈরি?</a:t>
            </a:r>
            <a:endParaRPr lang="en-US" sz="2800" dirty="0">
              <a:latin typeface="NikoshBAN" pitchFamily="2" charset="0"/>
              <a:cs typeface="NikoshBAN" pitchFamily="2" charset="0"/>
            </a:endParaRPr>
          </a:p>
        </p:txBody>
      </p:sp>
      <p:sp>
        <p:nvSpPr>
          <p:cNvPr id="15" name="TextBox 14"/>
          <p:cNvSpPr txBox="1"/>
          <p:nvPr/>
        </p:nvSpPr>
        <p:spPr>
          <a:xfrm>
            <a:off x="2362200" y="3962400"/>
            <a:ext cx="2057400" cy="523220"/>
          </a:xfrm>
          <a:prstGeom prst="rect">
            <a:avLst/>
          </a:prstGeom>
          <a:solidFill>
            <a:srgbClr val="00B0F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sz="2800" dirty="0" err="1" smtClean="0">
                <a:latin typeface="NikoshBAN" pitchFamily="2" charset="0"/>
                <a:cs typeface="NikoshBAN" pitchFamily="2" charset="0"/>
              </a:rPr>
              <a:t>পদার্থ</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4.07407E-6 L 0.47916 -0.02107 " pathEditMode="relative" rAng="0" ptsTypes="AA">
                                      <p:cBhvr>
                                        <p:cTn id="6" dur="2000" fill="hold"/>
                                        <p:tgtEl>
                                          <p:spTgt spid="5"/>
                                        </p:tgtEl>
                                        <p:attrNameLst>
                                          <p:attrName>ppt_x</p:attrName>
                                          <p:attrName>ppt_y</p:attrName>
                                        </p:attrNameLst>
                                      </p:cBhvr>
                                      <p:rCtr x="240" y="-11"/>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0 -4.07407E-6 L 0.47083 -0.01226 " pathEditMode="relative" rAng="0" ptsTypes="AA">
                                      <p:cBhvr>
                                        <p:cTn id="10" dur="2000" fill="hold"/>
                                        <p:tgtEl>
                                          <p:spTgt spid="3"/>
                                        </p:tgtEl>
                                        <p:attrNameLst>
                                          <p:attrName>ppt_x</p:attrName>
                                          <p:attrName>ppt_y</p:attrName>
                                        </p:attrNameLst>
                                      </p:cBhvr>
                                      <p:rCtr x="235" y="-6"/>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3.33333E-6 1.48148E-6 L 0.4625 -0.01227 " pathEditMode="relative" rAng="0" ptsTypes="AA">
                                      <p:cBhvr>
                                        <p:cTn id="14" dur="2000" fill="hold"/>
                                        <p:tgtEl>
                                          <p:spTgt spid="4"/>
                                        </p:tgtEl>
                                        <p:attrNameLst>
                                          <p:attrName>ppt_x</p:attrName>
                                          <p:attrName>ppt_y</p:attrName>
                                        </p:attrNameLst>
                                      </p:cBhvr>
                                      <p:rCtr x="231" y="-6"/>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3.33333E-6 1.85185E-6 L 0.45416 -0.00996 " pathEditMode="relative" rAng="0" ptsTypes="AA">
                                      <p:cBhvr>
                                        <p:cTn id="18" dur="2000" fill="hold"/>
                                        <p:tgtEl>
                                          <p:spTgt spid="6"/>
                                        </p:tgtEl>
                                        <p:attrNameLst>
                                          <p:attrName>ppt_x</p:attrName>
                                          <p:attrName>ppt_y</p:attrName>
                                        </p:attrNameLst>
                                      </p:cBhvr>
                                      <p:rCtr x="227" y="-5"/>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nodeType="clickEffect">
                                  <p:stCondLst>
                                    <p:cond delay="0"/>
                                  </p:stCondLst>
                                  <p:childTnLst>
                                    <p:animMotion origin="layout" path="M 5.55112E-17 -4.44444E-6 L 0.44583 -0.00555 " pathEditMode="relative" rAng="0" ptsTypes="AA">
                                      <p:cBhvr>
                                        <p:cTn id="22" dur="2000" fill="hold"/>
                                        <p:tgtEl>
                                          <p:spTgt spid="7"/>
                                        </p:tgtEl>
                                        <p:attrNameLst>
                                          <p:attrName>ppt_x</p:attrName>
                                          <p:attrName>ppt_y</p:attrName>
                                        </p:attrNameLst>
                                      </p:cBhvr>
                                      <p:rCtr x="223" y="-3"/>
                                    </p:animMotion>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ppt_x</p:attrName>
                                        </p:attrNameLst>
                                      </p:cBhvr>
                                      <p:tavLst>
                                        <p:tav tm="0">
                                          <p:val>
                                            <p:strVal val="#ppt_x-.2"/>
                                          </p:val>
                                        </p:tav>
                                        <p:tav tm="100000">
                                          <p:val>
                                            <p:strVal val="#ppt_x"/>
                                          </p:val>
                                        </p:tav>
                                      </p:tavLst>
                                    </p:anim>
                                    <p:anim calcmode="lin" valueType="num">
                                      <p:cBhvr>
                                        <p:cTn id="2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ppt_x</p:attrName>
                                        </p:attrNameLst>
                                      </p:cBhvr>
                                      <p:tavLst>
                                        <p:tav tm="0">
                                          <p:val>
                                            <p:strVal val="#ppt_x-.2"/>
                                          </p:val>
                                        </p:tav>
                                        <p:tav tm="100000">
                                          <p:val>
                                            <p:strVal val="#ppt_x"/>
                                          </p:val>
                                        </p:tav>
                                      </p:tavLst>
                                    </p:anim>
                                    <p:anim calcmode="lin" valueType="num">
                                      <p:cBhvr>
                                        <p:cTn id="4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0"/>
            <a:ext cx="7772400" cy="954107"/>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bn-BD" sz="2800" dirty="0" smtClean="0">
                <a:latin typeface="NikoshBAN" pitchFamily="2" charset="0"/>
                <a:cs typeface="NikoshBAN" pitchFamily="2" charset="0"/>
              </a:rPr>
              <a:t>মতবাদঃ সকল পদার্থ ক্ষুদ্র ক্ষুদ্র অবিভাজ্য কণা দিয়ে তৈরি। এই ক্ষুদ্রতম কণার নাম পরমাণু বা এটম।</a:t>
            </a:r>
            <a:endParaRPr lang="en-US" sz="2800" dirty="0">
              <a:latin typeface="NikoshBAN" pitchFamily="2" charset="0"/>
              <a:cs typeface="NikoshBAN" pitchFamily="2" charset="0"/>
            </a:endParaRPr>
          </a:p>
        </p:txBody>
      </p:sp>
      <p:sp>
        <p:nvSpPr>
          <p:cNvPr id="6" name="TextBox 5"/>
          <p:cNvSpPr txBox="1"/>
          <p:nvPr/>
        </p:nvSpPr>
        <p:spPr>
          <a:xfrm>
            <a:off x="1828800" y="5572780"/>
            <a:ext cx="4953000" cy="52322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BD" sz="2800" dirty="0" smtClean="0">
                <a:latin typeface="NikoshBAN" pitchFamily="2" charset="0"/>
                <a:cs typeface="NikoshBAN" pitchFamily="2" charset="0"/>
              </a:rPr>
              <a:t>মতবাদের সালঃ খ্রিষ্টপূর্ব ৪০০ অব্দ।</a:t>
            </a:r>
            <a:endParaRPr lang="en-US" sz="2800" dirty="0">
              <a:latin typeface="NikoshBAN" pitchFamily="2" charset="0"/>
              <a:cs typeface="NikoshBAN" pitchFamily="2" charset="0"/>
            </a:endParaRPr>
          </a:p>
        </p:txBody>
      </p:sp>
      <p:pic>
        <p:nvPicPr>
          <p:cNvPr id="5" name="Picture 4" descr="democritus-3.jpg"/>
          <p:cNvPicPr>
            <a:picLocks noChangeAspect="1"/>
          </p:cNvPicPr>
          <p:nvPr/>
        </p:nvPicPr>
        <p:blipFill>
          <a:blip r:embed="rId2"/>
          <a:stretch>
            <a:fillRect/>
          </a:stretch>
        </p:blipFill>
        <p:spPr>
          <a:xfrm>
            <a:off x="2286000" y="457200"/>
            <a:ext cx="3657600" cy="4470400"/>
          </a:xfrm>
          <a:prstGeom prst="rect">
            <a:avLst/>
          </a:prstGeom>
        </p:spPr>
      </p:pic>
      <p:sp>
        <p:nvSpPr>
          <p:cNvPr id="7" name="TextBox 6"/>
          <p:cNvSpPr txBox="1"/>
          <p:nvPr/>
        </p:nvSpPr>
        <p:spPr>
          <a:xfrm>
            <a:off x="2438400" y="4357469"/>
            <a:ext cx="3352800" cy="523220"/>
          </a:xfrm>
          <a:prstGeom prst="rect">
            <a:avLst/>
          </a:prstGeom>
          <a:solidFill>
            <a:schemeClr val="tx1">
              <a:lumMod val="95000"/>
              <a:lumOff val="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2800" dirty="0" err="1" smtClean="0">
                <a:solidFill>
                  <a:srgbClr val="FFFF00"/>
                </a:solidFill>
                <a:latin typeface="NikoshBAN" pitchFamily="2" charset="0"/>
                <a:cs typeface="NikoshBAN" pitchFamily="2" charset="0"/>
              </a:rPr>
              <a:t>গ্রিক</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দার্শনিক</a:t>
            </a:r>
            <a:r>
              <a:rPr lang="en-US" sz="2800" dirty="0" smtClean="0">
                <a:solidFill>
                  <a:srgbClr val="FFFF00"/>
                </a:solidFill>
                <a:latin typeface="NikoshBAN" pitchFamily="2" charset="0"/>
                <a:cs typeface="NikoshBAN" pitchFamily="2" charset="0"/>
              </a:rPr>
              <a:t> </a:t>
            </a:r>
            <a:r>
              <a:rPr lang="en-US" sz="2800" dirty="0" err="1" smtClean="0">
                <a:solidFill>
                  <a:srgbClr val="FFFF00"/>
                </a:solidFill>
                <a:latin typeface="NikoshBAN" pitchFamily="2" charset="0"/>
                <a:cs typeface="NikoshBAN" pitchFamily="2" charset="0"/>
              </a:rPr>
              <a:t>ডেমক্রিটাস</a:t>
            </a:r>
            <a:r>
              <a:rPr lang="en-US" sz="2800" dirty="0" smtClean="0">
                <a:solidFill>
                  <a:srgbClr val="FFFF00"/>
                </a:solidFill>
                <a:latin typeface="NikoshBAN" pitchFamily="2" charset="0"/>
                <a:cs typeface="NikoshBAN" pitchFamily="2" charset="0"/>
              </a:rPr>
              <a:t> </a:t>
            </a:r>
            <a:endParaRPr lang="en-US" sz="2800" dirty="0">
              <a:solidFill>
                <a:srgbClr val="FFFF00"/>
              </a:solidFill>
              <a:latin typeface="NikoshBAN" pitchFamily="2" charset="0"/>
              <a:cs typeface="NikoshBAN" pitchFamily="2" charset="0"/>
            </a:endParaRPr>
          </a:p>
        </p:txBody>
      </p:sp>
      <p:sp>
        <p:nvSpPr>
          <p:cNvPr id="8" name="TextBox 7"/>
          <p:cNvSpPr txBox="1"/>
          <p:nvPr/>
        </p:nvSpPr>
        <p:spPr>
          <a:xfrm>
            <a:off x="2438400" y="5562600"/>
            <a:ext cx="3962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চিত্রের লোকটিকে তোমরা চিন?</a:t>
            </a:r>
            <a:endParaRPr lang="en-US" sz="2800" dirty="0">
              <a:latin typeface="NikoshBAN" pitchFamily="2" charset="0"/>
              <a:cs typeface="NikoshBAN" pitchFamily="2" charset="0"/>
            </a:endParaRPr>
          </a:p>
        </p:txBody>
      </p:sp>
      <p:sp>
        <p:nvSpPr>
          <p:cNvPr id="9" name="TextBox 8"/>
          <p:cNvSpPr txBox="1"/>
          <p:nvPr/>
        </p:nvSpPr>
        <p:spPr>
          <a:xfrm>
            <a:off x="1752600" y="5486400"/>
            <a:ext cx="5562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পদার্থ সম্পর্কে তাঁর মতবাদ কি তোমরা জান?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xit" presetSubtype="0" fill="hold" grpId="1" nodeType="clickEffect">
                                  <p:stCondLst>
                                    <p:cond delay="0"/>
                                  </p:stCondLst>
                                  <p:childTnLst>
                                    <p:animEffect transition="out" filter="fade">
                                      <p:cBhvr>
                                        <p:cTn id="20" dur="1000" accel="50000">
                                          <p:stCondLst>
                                            <p:cond delay="0"/>
                                          </p:stCondLst>
                                        </p:cTn>
                                        <p:tgtEl>
                                          <p:spTgt spid="8"/>
                                        </p:tgtEl>
                                      </p:cBhvr>
                                    </p:animEffect>
                                    <p:anim calcmode="lin" valueType="num">
                                      <p:cBhvr>
                                        <p:cTn id="21" dur="500" accel="50000">
                                          <p:stCondLst>
                                            <p:cond delay="0"/>
                                          </p:stCondLst>
                                        </p:cTn>
                                        <p:tgtEl>
                                          <p:spTgt spid="8"/>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8"/>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8"/>
                                        </p:tgtEl>
                                        <p:attrNameLst>
                                          <p:attrName>ppt_x</p:attrName>
                                        </p:attrNameLst>
                                      </p:cBhvr>
                                      <p:tavLst>
                                        <p:tav tm="0">
                                          <p:val>
                                            <p:strVal val="ppt_x"/>
                                          </p:val>
                                        </p:tav>
                                        <p:tav tm="100000">
                                          <p:val>
                                            <p:strVal val="ppt_x+.4"/>
                                          </p:val>
                                        </p:tav>
                                      </p:tavLst>
                                    </p:anim>
                                    <p:anim calcmode="lin" valueType="num">
                                      <p:cBhvr>
                                        <p:cTn id="24" dur="1000"/>
                                        <p:tgtEl>
                                          <p:spTgt spid="8"/>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8"/>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8"/>
                                        </p:tgtEl>
                                        <p:attrNameLst>
                                          <p:attrName>style.rotation</p:attrName>
                                        </p:attrNameLst>
                                      </p:cBhvr>
                                      <p:tavLst>
                                        <p:tav tm="0">
                                          <p:val>
                                            <p:fltVal val="0"/>
                                          </p:val>
                                        </p:tav>
                                        <p:tav tm="100000">
                                          <p:val>
                                            <p:fltVal val="-90"/>
                                          </p:val>
                                        </p:tav>
                                      </p:tavLst>
                                    </p:anim>
                                    <p:set>
                                      <p:cBhvr>
                                        <p:cTn id="28" dur="1" fill="hold">
                                          <p:stCondLst>
                                            <p:cond delay="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xit" presetSubtype="0" fill="hold" grpId="2" nodeType="clickEffect">
                                  <p:stCondLst>
                                    <p:cond delay="0"/>
                                  </p:stCondLst>
                                  <p:childTnLst>
                                    <p:anim calcmode="lin" valueType="num">
                                      <p:cBhvr>
                                        <p:cTn id="39" dur="1000"/>
                                        <p:tgtEl>
                                          <p:spTgt spid="9"/>
                                        </p:tgtEl>
                                        <p:attrNameLst>
                                          <p:attrName>ppt_x</p:attrName>
                                        </p:attrNameLst>
                                      </p:cBhvr>
                                      <p:tavLst>
                                        <p:tav tm="0">
                                          <p:val>
                                            <p:strVal val="ppt_x"/>
                                          </p:val>
                                        </p:tav>
                                        <p:tav tm="100000">
                                          <p:val>
                                            <p:strVal val="ppt_x-.2"/>
                                          </p:val>
                                        </p:tav>
                                      </p:tavLst>
                                    </p:anim>
                                    <p:anim calcmode="lin" valueType="num">
                                      <p:cBhvr>
                                        <p:cTn id="40" dur="1000"/>
                                        <p:tgtEl>
                                          <p:spTgt spid="9"/>
                                        </p:tgtEl>
                                        <p:attrNameLst>
                                          <p:attrName>ppt_y</p:attrName>
                                        </p:attrNameLst>
                                      </p:cBhvr>
                                      <p:tavLst>
                                        <p:tav tm="0">
                                          <p:val>
                                            <p:strVal val="ppt_y"/>
                                          </p:val>
                                        </p:tav>
                                        <p:tav tm="100000">
                                          <p:val>
                                            <p:strVal val="ppt_y"/>
                                          </p:val>
                                        </p:tav>
                                      </p:tavLst>
                                    </p:anim>
                                    <p:animEffect transition="out" filter="fade">
                                      <p:cBhvr>
                                        <p:cTn id="41" dur="1000"/>
                                        <p:tgtEl>
                                          <p:spTgt spid="9"/>
                                        </p:tgtEl>
                                      </p:cBhvr>
                                    </p:animEffect>
                                    <p:set>
                                      <p:cBhvr>
                                        <p:cTn id="42" dur="1" fill="hold">
                                          <p:stCondLst>
                                            <p:cond delay="9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ppt_x</p:attrName>
                                        </p:attrNameLst>
                                      </p:cBhvr>
                                      <p:tavLst>
                                        <p:tav tm="0">
                                          <p:val>
                                            <p:strVal val="#ppt_x-.2"/>
                                          </p:val>
                                        </p:tav>
                                        <p:tav tm="100000">
                                          <p:val>
                                            <p:strVal val="#ppt_x"/>
                                          </p:val>
                                        </p:tav>
                                      </p:tavLst>
                                    </p:anim>
                                    <p:anim calcmode="lin" valueType="num">
                                      <p:cBhvr>
                                        <p:cTn id="4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49" dur="10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xit" presetSubtype="0" fill="hold" grpId="1" nodeType="clickEffect">
                                  <p:stCondLst>
                                    <p:cond delay="0"/>
                                  </p:stCondLst>
                                  <p:childTnLst>
                                    <p:animEffect transition="out" filter="fade">
                                      <p:cBhvr>
                                        <p:cTn id="53" dur="1000" accel="50000">
                                          <p:stCondLst>
                                            <p:cond delay="0"/>
                                          </p:stCondLst>
                                        </p:cTn>
                                        <p:tgtEl>
                                          <p:spTgt spid="4"/>
                                        </p:tgtEl>
                                      </p:cBhvr>
                                    </p:animEffect>
                                    <p:anim calcmode="lin" valueType="num">
                                      <p:cBhvr>
                                        <p:cTn id="54"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55"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56"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57" dur="1000"/>
                                        <p:tgtEl>
                                          <p:spTgt spid="4"/>
                                        </p:tgtEl>
                                        <p:attrNameLst>
                                          <p:attrName>ppt_h</p:attrName>
                                        </p:attrNameLst>
                                      </p:cBhvr>
                                      <p:tavLst>
                                        <p:tav tm="0">
                                          <p:val>
                                            <p:strVal val="ppt_h"/>
                                          </p:val>
                                        </p:tav>
                                        <p:tav tm="100000">
                                          <p:val>
                                            <p:strVal val="ppt_h"/>
                                          </p:val>
                                        </p:tav>
                                      </p:tavLst>
                                    </p:anim>
                                    <p:anim calcmode="lin" valueType="num">
                                      <p:cBhvr>
                                        <p:cTn id="58"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9"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60" dur="500" accel="50000">
                                          <p:stCondLst>
                                            <p:cond delay="500"/>
                                          </p:stCondLst>
                                        </p:cTn>
                                        <p:tgtEl>
                                          <p:spTgt spid="4"/>
                                        </p:tgtEl>
                                        <p:attrNameLst>
                                          <p:attrName>style.rotation</p:attrName>
                                        </p:attrNameLst>
                                      </p:cBhvr>
                                      <p:tavLst>
                                        <p:tav tm="0">
                                          <p:val>
                                            <p:fltVal val="0"/>
                                          </p:val>
                                        </p:tav>
                                        <p:tav tm="100000">
                                          <p:val>
                                            <p:fltVal val="-90"/>
                                          </p:val>
                                        </p:tav>
                                      </p:tavLst>
                                    </p:anim>
                                    <p:set>
                                      <p:cBhvr>
                                        <p:cTn id="61" dur="1" fill="hold">
                                          <p:stCondLst>
                                            <p:cond delay="999"/>
                                          </p:stCondLst>
                                        </p:cTn>
                                        <p:tgtEl>
                                          <p:spTgt spid="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5" presetClass="exit" presetSubtype="0" fill="hold" grpId="1" nodeType="clickEffect">
                                  <p:stCondLst>
                                    <p:cond delay="0"/>
                                  </p:stCondLst>
                                  <p:childTnLst>
                                    <p:animEffect transition="out" filter="fade">
                                      <p:cBhvr>
                                        <p:cTn id="65" dur="1000" accel="50000">
                                          <p:stCondLst>
                                            <p:cond delay="0"/>
                                          </p:stCondLst>
                                        </p:cTn>
                                        <p:tgtEl>
                                          <p:spTgt spid="9"/>
                                        </p:tgtEl>
                                      </p:cBhvr>
                                    </p:animEffect>
                                    <p:anim calcmode="lin" valueType="num">
                                      <p:cBhvr>
                                        <p:cTn id="66" dur="500" accel="50000">
                                          <p:stCondLst>
                                            <p:cond delay="0"/>
                                          </p:stCondLst>
                                        </p:cTn>
                                        <p:tgtEl>
                                          <p:spTgt spid="9"/>
                                        </p:tgtEl>
                                        <p:attrNameLst>
                                          <p:attrName>ppt_y</p:attrName>
                                        </p:attrNameLst>
                                      </p:cBhvr>
                                      <p:tavLst>
                                        <p:tav tm="0">
                                          <p:val>
                                            <p:strVal val="ppt_y"/>
                                          </p:val>
                                        </p:tav>
                                        <p:tav tm="100000">
                                          <p:val>
                                            <p:strVal val="ppt_y+.1"/>
                                          </p:val>
                                        </p:tav>
                                      </p:tavLst>
                                    </p:anim>
                                    <p:anim calcmode="lin" valueType="num">
                                      <p:cBhvr>
                                        <p:cTn id="67" dur="500" decel="50000">
                                          <p:stCondLst>
                                            <p:cond delay="500"/>
                                          </p:stCondLst>
                                        </p:cTn>
                                        <p:tgtEl>
                                          <p:spTgt spid="9"/>
                                        </p:tgtEl>
                                        <p:attrNameLst>
                                          <p:attrName>ppt_y</p:attrName>
                                        </p:attrNameLst>
                                      </p:cBhvr>
                                      <p:tavLst>
                                        <p:tav tm="0">
                                          <p:val>
                                            <p:strVal val="ppt_y"/>
                                          </p:val>
                                        </p:tav>
                                        <p:tav tm="100000">
                                          <p:val>
                                            <p:strVal val="ppt_y-.1"/>
                                          </p:val>
                                        </p:tav>
                                      </p:tavLst>
                                    </p:anim>
                                    <p:anim calcmode="lin" valueType="num">
                                      <p:cBhvr>
                                        <p:cTn id="68" dur="500" accel="50000">
                                          <p:stCondLst>
                                            <p:cond delay="500"/>
                                          </p:stCondLst>
                                        </p:cTn>
                                        <p:tgtEl>
                                          <p:spTgt spid="9"/>
                                        </p:tgtEl>
                                        <p:attrNameLst>
                                          <p:attrName>ppt_x</p:attrName>
                                        </p:attrNameLst>
                                      </p:cBhvr>
                                      <p:tavLst>
                                        <p:tav tm="0">
                                          <p:val>
                                            <p:strVal val="ppt_x"/>
                                          </p:val>
                                        </p:tav>
                                        <p:tav tm="100000">
                                          <p:val>
                                            <p:strVal val="ppt_x+.4"/>
                                          </p:val>
                                        </p:tav>
                                      </p:tavLst>
                                    </p:anim>
                                    <p:anim calcmode="lin" valueType="num">
                                      <p:cBhvr>
                                        <p:cTn id="69" dur="1000"/>
                                        <p:tgtEl>
                                          <p:spTgt spid="9"/>
                                        </p:tgtEl>
                                        <p:attrNameLst>
                                          <p:attrName>ppt_h</p:attrName>
                                        </p:attrNameLst>
                                      </p:cBhvr>
                                      <p:tavLst>
                                        <p:tav tm="0">
                                          <p:val>
                                            <p:strVal val="ppt_h"/>
                                          </p:val>
                                        </p:tav>
                                        <p:tav tm="100000">
                                          <p:val>
                                            <p:strVal val="ppt_h"/>
                                          </p:val>
                                        </p:tav>
                                      </p:tavLst>
                                    </p:anim>
                                    <p:anim calcmode="lin" valueType="num">
                                      <p:cBhvr>
                                        <p:cTn id="70" dur="500" accel="50000">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1" dur="500" decel="50000">
                                          <p:stCondLst>
                                            <p:cond delay="500"/>
                                          </p:stCondLst>
                                        </p:cTn>
                                        <p:tgtEl>
                                          <p:spTgt spid="9"/>
                                        </p:tgtEl>
                                        <p:attrNameLst>
                                          <p:attrName>ppt_w</p:attrName>
                                        </p:attrNameLst>
                                      </p:cBhvr>
                                      <p:tavLst>
                                        <p:tav tm="0">
                                          <p:val>
                                            <p:strVal val="ppt_w"/>
                                          </p:val>
                                        </p:tav>
                                        <p:tav tm="100000">
                                          <p:val>
                                            <p:strVal val="ppt_w/.05"/>
                                          </p:val>
                                        </p:tav>
                                      </p:tavLst>
                                    </p:anim>
                                    <p:anim calcmode="lin" valueType="num">
                                      <p:cBhvr>
                                        <p:cTn id="72" dur="500" accel="50000">
                                          <p:stCondLst>
                                            <p:cond delay="500"/>
                                          </p:stCondLst>
                                        </p:cTn>
                                        <p:tgtEl>
                                          <p:spTgt spid="9"/>
                                        </p:tgtEl>
                                        <p:attrNameLst>
                                          <p:attrName>style.rotation</p:attrName>
                                        </p:attrNameLst>
                                      </p:cBhvr>
                                      <p:tavLst>
                                        <p:tav tm="0">
                                          <p:val>
                                            <p:fltVal val="0"/>
                                          </p:val>
                                        </p:tav>
                                        <p:tav tm="100000">
                                          <p:val>
                                            <p:fltVal val="-90"/>
                                          </p:val>
                                        </p:tav>
                                      </p:tavLst>
                                    </p:anim>
                                    <p:set>
                                      <p:cBhvr>
                                        <p:cTn id="73" dur="1" fill="hold">
                                          <p:stCondLst>
                                            <p:cond delay="999"/>
                                          </p:stCondLst>
                                        </p:cTn>
                                        <p:tgtEl>
                                          <p:spTgt spid="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1000" fill="hold"/>
                                        <p:tgtEl>
                                          <p:spTgt spid="6"/>
                                        </p:tgtEl>
                                        <p:attrNameLst>
                                          <p:attrName>ppt_x</p:attrName>
                                        </p:attrNameLst>
                                      </p:cBhvr>
                                      <p:tavLst>
                                        <p:tav tm="0">
                                          <p:val>
                                            <p:strVal val="#ppt_x-.2"/>
                                          </p:val>
                                        </p:tav>
                                        <p:tav tm="100000">
                                          <p:val>
                                            <p:strVal val="#ppt_x"/>
                                          </p:val>
                                        </p:tav>
                                      </p:tavLst>
                                    </p:anim>
                                    <p:anim calcmode="lin" valueType="num">
                                      <p:cBhvr>
                                        <p:cTn id="7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8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7" grpId="0" animBg="1"/>
      <p:bldP spid="8" grpId="0"/>
      <p:bldP spid="8" grpId="1"/>
      <p:bldP spid="9" grpId="0"/>
      <p:bldP spid="9" grpId="1"/>
      <p:bldP spid="9"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09600" y="5029200"/>
            <a:ext cx="7848600" cy="523220"/>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800" dirty="0" smtClean="0">
                <a:latin typeface="NikoshBAN" pitchFamily="2" charset="0"/>
                <a:cs typeface="NikoshBAN" pitchFamily="2" charset="0"/>
              </a:rPr>
              <a:t>অ্যারিস্টটালের মতেঃ পদার্থের কণাগুলো ক্ষুদ্র হতে ক্ষুদ্রতর হতে থাকবে।</a:t>
            </a:r>
            <a:endParaRPr lang="en-US" sz="2800" dirty="0">
              <a:latin typeface="NikoshBAN" pitchFamily="2" charset="0"/>
              <a:cs typeface="NikoshBAN" pitchFamily="2" charset="0"/>
            </a:endParaRPr>
          </a:p>
        </p:txBody>
      </p:sp>
      <p:pic>
        <p:nvPicPr>
          <p:cNvPr id="26" name="Picture 25" descr="geeky_girl_looking_at_microscope_hg_clr.gif"/>
          <p:cNvPicPr>
            <a:picLocks noChangeAspect="1"/>
          </p:cNvPicPr>
          <p:nvPr/>
        </p:nvPicPr>
        <p:blipFill>
          <a:blip r:embed="rId3"/>
          <a:stretch>
            <a:fillRect/>
          </a:stretch>
        </p:blipFill>
        <p:spPr>
          <a:xfrm>
            <a:off x="6781800" y="1219200"/>
            <a:ext cx="1484204" cy="1238250"/>
          </a:xfrm>
          <a:prstGeom prst="rect">
            <a:avLst/>
          </a:prstGeom>
        </p:spPr>
      </p:pic>
      <p:sp>
        <p:nvSpPr>
          <p:cNvPr id="17" name="TextBox 16"/>
          <p:cNvSpPr txBox="1"/>
          <p:nvPr/>
        </p:nvSpPr>
        <p:spPr>
          <a:xfrm>
            <a:off x="609600" y="3124200"/>
            <a:ext cx="1219200" cy="646331"/>
          </a:xfrm>
          <a:prstGeom prst="rect">
            <a:avLst/>
          </a:prstGeom>
          <a:noFill/>
        </p:spPr>
        <p:txBody>
          <a:bodyPr wrap="square" rtlCol="0">
            <a:spAutoFit/>
          </a:bodyPr>
          <a:lstStyle/>
          <a:p>
            <a:r>
              <a:rPr lang="bn-BD" sz="3600" dirty="0" smtClean="0">
                <a:latin typeface="NikoshBAN" pitchFamily="2" charset="0"/>
                <a:cs typeface="NikoshBAN" pitchFamily="2" charset="0"/>
              </a:rPr>
              <a:t>পদার্থ</a:t>
            </a:r>
            <a:endParaRPr lang="en-US" sz="3600" dirty="0">
              <a:latin typeface="NikoshBAN" pitchFamily="2" charset="0"/>
              <a:cs typeface="NikoshBAN" pitchFamily="2" charset="0"/>
            </a:endParaRPr>
          </a:p>
        </p:txBody>
      </p:sp>
      <p:sp>
        <p:nvSpPr>
          <p:cNvPr id="18" name="TextBox 17"/>
          <p:cNvSpPr txBox="1"/>
          <p:nvPr/>
        </p:nvSpPr>
        <p:spPr>
          <a:xfrm>
            <a:off x="2971800" y="1676400"/>
            <a:ext cx="1295400" cy="400110"/>
          </a:xfrm>
          <a:prstGeom prst="rect">
            <a:avLst/>
          </a:prstGeom>
          <a:noFill/>
        </p:spPr>
        <p:txBody>
          <a:bodyPr wrap="square" rtlCol="0">
            <a:spAutoFit/>
          </a:bodyPr>
          <a:lstStyle/>
          <a:p>
            <a:r>
              <a:rPr lang="bn-BD" sz="2000" dirty="0" smtClean="0">
                <a:latin typeface="NikoshBAN" pitchFamily="2" charset="0"/>
                <a:cs typeface="NikoshBAN" pitchFamily="2" charset="0"/>
              </a:rPr>
              <a:t>ক্ষুদ্রতম অংশ</a:t>
            </a:r>
            <a:endParaRPr lang="en-US" sz="2000" dirty="0">
              <a:latin typeface="NikoshBAN" pitchFamily="2" charset="0"/>
              <a:cs typeface="NikoshBAN" pitchFamily="2" charset="0"/>
            </a:endParaRPr>
          </a:p>
        </p:txBody>
      </p:sp>
      <p:sp>
        <p:nvSpPr>
          <p:cNvPr id="27" name="TextBox 26"/>
          <p:cNvSpPr txBox="1"/>
          <p:nvPr/>
        </p:nvSpPr>
        <p:spPr>
          <a:xfrm>
            <a:off x="5105400" y="1676400"/>
            <a:ext cx="1371600" cy="400110"/>
          </a:xfrm>
          <a:prstGeom prst="rect">
            <a:avLst/>
          </a:prstGeom>
          <a:noFill/>
        </p:spPr>
        <p:txBody>
          <a:bodyPr wrap="square" rtlCol="0">
            <a:spAutoFit/>
          </a:bodyPr>
          <a:lstStyle/>
          <a:p>
            <a:r>
              <a:rPr lang="bn-BD" sz="2000" dirty="0" smtClean="0">
                <a:latin typeface="NikoshBAN" pitchFamily="2" charset="0"/>
                <a:cs typeface="NikoshBAN" pitchFamily="2" charset="0"/>
              </a:rPr>
              <a:t>ক্ষুদ্রতম অংশ</a:t>
            </a:r>
            <a:endParaRPr lang="en-US" sz="2000" dirty="0">
              <a:latin typeface="NikoshBAN" pitchFamily="2" charset="0"/>
              <a:cs typeface="NikoshBAN" pitchFamily="2" charset="0"/>
            </a:endParaRPr>
          </a:p>
        </p:txBody>
      </p:sp>
      <p:sp>
        <p:nvSpPr>
          <p:cNvPr id="28" name="TextBox 27"/>
          <p:cNvSpPr txBox="1"/>
          <p:nvPr/>
        </p:nvSpPr>
        <p:spPr>
          <a:xfrm>
            <a:off x="6934200" y="2782669"/>
            <a:ext cx="1600200" cy="523220"/>
          </a:xfrm>
          <a:prstGeom prst="rect">
            <a:avLst/>
          </a:prstGeom>
          <a:noFill/>
        </p:spPr>
        <p:txBody>
          <a:bodyPr wrap="square" rtlCol="0">
            <a:spAutoFit/>
          </a:bodyPr>
          <a:lstStyle/>
          <a:p>
            <a:r>
              <a:rPr lang="bn-BD" sz="2800" dirty="0" smtClean="0">
                <a:latin typeface="NikoshBAN" pitchFamily="2" charset="0"/>
                <a:cs typeface="NikoshBAN" pitchFamily="2" charset="0"/>
              </a:rPr>
              <a:t>ক্ষুদ্রতম কণা</a:t>
            </a:r>
            <a:endParaRPr lang="en-US" sz="2800" dirty="0">
              <a:latin typeface="NikoshBAN" pitchFamily="2" charset="0"/>
              <a:cs typeface="NikoshBAN" pitchFamily="2" charset="0"/>
            </a:endParaRPr>
          </a:p>
        </p:txBody>
      </p:sp>
      <p:sp>
        <p:nvSpPr>
          <p:cNvPr id="31" name="Oval 30"/>
          <p:cNvSpPr/>
          <p:nvPr/>
        </p:nvSpPr>
        <p:spPr>
          <a:xfrm>
            <a:off x="3276600" y="1143000"/>
            <a:ext cx="152400" cy="1524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2" name="Oval 31"/>
          <p:cNvSpPr/>
          <p:nvPr/>
        </p:nvSpPr>
        <p:spPr>
          <a:xfrm>
            <a:off x="5715000" y="1524000"/>
            <a:ext cx="76200" cy="76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3" name="Oval 32"/>
          <p:cNvSpPr/>
          <p:nvPr/>
        </p:nvSpPr>
        <p:spPr>
          <a:xfrm>
            <a:off x="838200" y="2057400"/>
            <a:ext cx="304800" cy="3048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8" name="Oval 37"/>
          <p:cNvSpPr/>
          <p:nvPr/>
        </p:nvSpPr>
        <p:spPr>
          <a:xfrm>
            <a:off x="457200" y="1600200"/>
            <a:ext cx="1143000" cy="1143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2.89017E-7 L 0.26667 -0.13318 " pathEditMode="relative" rAng="0" ptsTypes="AA">
                                      <p:cBhvr>
                                        <p:cTn id="6" dur="2000" fill="hold"/>
                                        <p:tgtEl>
                                          <p:spTgt spid="33"/>
                                        </p:tgtEl>
                                        <p:attrNameLst>
                                          <p:attrName>ppt_x</p:attrName>
                                          <p:attrName>ppt_y</p:attrName>
                                        </p:attrNameLst>
                                      </p:cBhvr>
                                      <p:rCtr x="133" y="-67"/>
                                    </p:animMotion>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ppt_x</p:attrName>
                                        </p:attrNameLst>
                                      </p:cBhvr>
                                      <p:tavLst>
                                        <p:tav tm="0">
                                          <p:val>
                                            <p:strVal val="#ppt_x-.2"/>
                                          </p:val>
                                        </p:tav>
                                        <p:tav tm="100000">
                                          <p:val>
                                            <p:strVal val="#ppt_x"/>
                                          </p:val>
                                        </p:tav>
                                      </p:tavLst>
                                    </p:anim>
                                    <p:anim calcmode="lin" valueType="num">
                                      <p:cBhvr>
                                        <p:cTn id="12"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63" presetClass="path" presetSubtype="0" accel="50000" decel="50000" fill="hold" grpId="1" nodeType="clickEffect">
                                  <p:stCondLst>
                                    <p:cond delay="0"/>
                                  </p:stCondLst>
                                  <p:childTnLst>
                                    <p:animMotion origin="layout" path="M 0.00834 0.0111 L 0.25834 0.0555 " pathEditMode="relative" rAng="0" ptsTypes="AA">
                                      <p:cBhvr>
                                        <p:cTn id="24" dur="2000" fill="hold"/>
                                        <p:tgtEl>
                                          <p:spTgt spid="31"/>
                                        </p:tgtEl>
                                        <p:attrNameLst>
                                          <p:attrName>ppt_x</p:attrName>
                                          <p:attrName>ppt_y</p:attrName>
                                        </p:attrNameLst>
                                      </p:cBhvr>
                                      <p:rCtr x="125" y="22"/>
                                    </p:animMotion>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ppt_x</p:attrName>
                                        </p:attrNameLst>
                                      </p:cBhvr>
                                      <p:tavLst>
                                        <p:tav tm="0">
                                          <p:val>
                                            <p:strVal val="#ppt_x-.2"/>
                                          </p:val>
                                        </p:tav>
                                        <p:tav tm="100000">
                                          <p:val>
                                            <p:strVal val="#ppt_x"/>
                                          </p:val>
                                        </p:tav>
                                      </p:tavLst>
                                    </p:anim>
                                    <p:anim calcmode="lin" valueType="num">
                                      <p:cBhvr>
                                        <p:cTn id="3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33"/>
                                        </p:tgtEl>
                                      </p:cBhvr>
                                    </p:animEffect>
                                    <p:set>
                                      <p:cBhvr>
                                        <p:cTn id="36" dur="1" fill="hold">
                                          <p:stCondLst>
                                            <p:cond delay="499"/>
                                          </p:stCondLst>
                                        </p:cTn>
                                        <p:tgtEl>
                                          <p:spTgt spid="3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grpId="1" nodeType="clickEffect">
                                  <p:stCondLst>
                                    <p:cond delay="0"/>
                                  </p:stCondLst>
                                  <p:childTnLst>
                                    <p:animMotion origin="layout" path="M -0.00416 0.00554 L 0.24167 0.17757 " pathEditMode="relative" rAng="0" ptsTypes="AA">
                                      <p:cBhvr>
                                        <p:cTn id="47" dur="2000" fill="hold"/>
                                        <p:tgtEl>
                                          <p:spTgt spid="32"/>
                                        </p:tgtEl>
                                        <p:attrNameLst>
                                          <p:attrName>ppt_x</p:attrName>
                                          <p:attrName>ppt_y</p:attrName>
                                        </p:attrNameLst>
                                      </p:cBhvr>
                                      <p:rCtr x="123" y="86"/>
                                    </p:animMotion>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ppt_x</p:attrName>
                                        </p:attrNameLst>
                                      </p:cBhvr>
                                      <p:tavLst>
                                        <p:tav tm="0">
                                          <p:val>
                                            <p:strVal val="#ppt_x-.2"/>
                                          </p:val>
                                        </p:tav>
                                        <p:tav tm="100000">
                                          <p:val>
                                            <p:strVal val="#ppt_x"/>
                                          </p:val>
                                        </p:tav>
                                      </p:tavLst>
                                    </p:anim>
                                    <p:anim calcmode="lin" valueType="num">
                                      <p:cBhvr>
                                        <p:cTn id="5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2" nodeType="clickEffect">
                                  <p:stCondLst>
                                    <p:cond delay="0"/>
                                  </p:stCondLst>
                                  <p:childTnLst>
                                    <p:animEffect transition="out" filter="dissolve">
                                      <p:cBhvr>
                                        <p:cTn id="58" dur="500"/>
                                        <p:tgtEl>
                                          <p:spTgt spid="31"/>
                                        </p:tgtEl>
                                      </p:cBhvr>
                                    </p:animEffect>
                                    <p:set>
                                      <p:cBhvr>
                                        <p:cTn id="59" dur="1" fill="hold">
                                          <p:stCondLst>
                                            <p:cond delay="499"/>
                                          </p:stCondLst>
                                        </p:cTn>
                                        <p:tgtEl>
                                          <p:spTgt spid="3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1000" fill="hold"/>
                                        <p:tgtEl>
                                          <p:spTgt spid="25"/>
                                        </p:tgtEl>
                                        <p:attrNameLst>
                                          <p:attrName>ppt_x</p:attrName>
                                        </p:attrNameLst>
                                      </p:cBhvr>
                                      <p:tavLst>
                                        <p:tav tm="0">
                                          <p:val>
                                            <p:strVal val="#ppt_x-.2"/>
                                          </p:val>
                                        </p:tav>
                                        <p:tav tm="100000">
                                          <p:val>
                                            <p:strVal val="#ppt_x"/>
                                          </p:val>
                                        </p:tav>
                                      </p:tavLst>
                                    </p:anim>
                                    <p:anim calcmode="lin" valueType="num">
                                      <p:cBhvr>
                                        <p:cTn id="65"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p:bldP spid="27" grpId="0"/>
      <p:bldP spid="28" grpId="0"/>
      <p:bldP spid="31" grpId="0" animBg="1"/>
      <p:bldP spid="31" grpId="1" animBg="1"/>
      <p:bldP spid="31" grpId="2" animBg="1"/>
      <p:bldP spid="32" grpId="0" animBg="1"/>
      <p:bldP spid="32" grpId="1" animBg="1"/>
      <p:bldP spid="33" grpId="0" animBg="1"/>
      <p:bldP spid="3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963</Words>
  <Application>Microsoft Office PowerPoint</Application>
  <PresentationFormat>On-screen Show (4:3)</PresentationFormat>
  <Paragraphs>119</Paragraphs>
  <Slides>20</Slides>
  <Notes>16</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89</cp:revision>
  <dcterms:created xsi:type="dcterms:W3CDTF">2014-11-03T17:10:12Z</dcterms:created>
  <dcterms:modified xsi:type="dcterms:W3CDTF">2016-08-09T14:24:33Z</dcterms:modified>
</cp:coreProperties>
</file>